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8" r:id="rId2"/>
    <p:sldId id="299" r:id="rId3"/>
    <p:sldId id="300" r:id="rId4"/>
    <p:sldId id="302" r:id="rId5"/>
    <p:sldId id="303" r:id="rId6"/>
    <p:sldId id="305" r:id="rId7"/>
    <p:sldId id="306" r:id="rId8"/>
  </p:sldIdLst>
  <p:sldSz cx="9144000" cy="6858000" type="screen4x3"/>
  <p:notesSz cx="6858000" cy="92471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B6CD"/>
    <a:srgbClr val="009ACD"/>
    <a:srgbClr val="6699C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8" autoAdjust="0"/>
    <p:restoredTop sz="86482" autoAdjust="0"/>
  </p:normalViewPr>
  <p:slideViewPr>
    <p:cSldViewPr>
      <p:cViewPr>
        <p:scale>
          <a:sx n="70" d="100"/>
          <a:sy n="70" d="100"/>
        </p:scale>
        <p:origin x="-1158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83638"/>
            <a:ext cx="2971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83638"/>
            <a:ext cx="2971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95D79FB-FEA7-4395-914B-330B4199A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74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42" tIns="45121" rIns="90242" bIns="45121" numCol="1" anchor="t" anchorCtr="0" compatLnSpc="1">
            <a:prstTxWarp prst="textNoShape">
              <a:avLst/>
            </a:prstTxWarp>
          </a:bodyPr>
          <a:lstStyle>
            <a:lvl1pPr defTabSz="90170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42" tIns="45121" rIns="90242" bIns="45121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5325"/>
            <a:ext cx="4622800" cy="346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392613"/>
            <a:ext cx="5489575" cy="415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42" tIns="45121" rIns="90242" bIns="451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85225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42" tIns="45121" rIns="90242" bIns="45121" numCol="1" anchor="b" anchorCtr="0" compatLnSpc="1">
            <a:prstTxWarp prst="textNoShape">
              <a:avLst/>
            </a:prstTxWarp>
          </a:bodyPr>
          <a:lstStyle>
            <a:lvl1pPr defTabSz="90170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85225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242" tIns="45121" rIns="90242" bIns="45121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 smtClean="0"/>
            </a:lvl1pPr>
          </a:lstStyle>
          <a:p>
            <a:pPr>
              <a:defRPr/>
            </a:pPr>
            <a:fld id="{09A332E1-B014-42BB-B2D6-14FC17F57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2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A332E1-B014-42BB-B2D6-14FC17F579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7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A332E1-B014-42BB-B2D6-14FC17F579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87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EB461-FB84-41AB-B209-8C35727E1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3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05D7E-E3B5-4916-ACE7-0AF5CEC3D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6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7FFF3-78B1-4411-B464-4792481A0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5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8AAF3-ECA2-4644-94FE-AB7E2C53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1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87D27-F0A2-48E2-91A3-01DEE223C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3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45158-E0A3-4EF5-8607-CC05A02F3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0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8AD69-06A1-4943-AE81-DD0B4FFF1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5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8C902-2462-43D4-B965-D9E0D7C2A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2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976B6-7F13-419E-AFA2-76FF399F2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0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3FD93-B005-452A-BFA6-1A2947F6E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3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B55EB-9935-41BD-A872-997D3C33C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4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8DB6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5791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CE9EED8-7AA3-48C6-8D5A-6DE7431C9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3" name="Picture 11" descr="3-color OALM 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1619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2" descr="NIH_Logo_thumb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138" y="53340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3" descr="HHS_Logo_large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731838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80008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ACD"/>
        </a:buClr>
        <a:buSzPct val="110000"/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Financial Conflict of Interest (FCOI) </a:t>
            </a:r>
            <a:br>
              <a:rPr lang="en-US" sz="3200" dirty="0" smtClean="0"/>
            </a:br>
            <a:r>
              <a:rPr lang="en-US" sz="3200" dirty="0" smtClean="0"/>
              <a:t>Revised </a:t>
            </a:r>
            <a:r>
              <a:rPr lang="en-US" sz="3200" dirty="0"/>
              <a:t>CFR Regulations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45 CFR Part 94 “Responsible Prospective Contractors”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Office </a:t>
            </a:r>
            <a:r>
              <a:rPr lang="en-US" sz="1200" dirty="0"/>
              <a:t>of Acquisition and Logistics Management (OAMP)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AF3-ECA2-4644-94FE-AB7E2C53B6B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9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FCOI Regulatory Purpose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900" b="1" dirty="0" smtClean="0"/>
              <a:t>Contractors/Subcontractors/Institutions Role: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600" dirty="0" smtClean="0"/>
              <a:t>To eliminate biased objectivity or the public perception of bias in the design, conduct and reporting of research acquired in support of the NIH mission</a:t>
            </a:r>
            <a:endParaRPr lang="en-US" sz="26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AF3-ECA2-4644-94FE-AB7E2C53B6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0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45 CFR 94 Responsible Prospective Contractor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Applicability – All NIH Funded Research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NIH </a:t>
            </a:r>
            <a:r>
              <a:rPr lang="en-US" sz="2000" dirty="0"/>
              <a:t>Research and Development </a:t>
            </a:r>
            <a:r>
              <a:rPr lang="en-US" sz="2000" dirty="0" smtClean="0"/>
              <a:t>Contracts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Academic </a:t>
            </a:r>
            <a:r>
              <a:rPr lang="en-US" sz="2000" dirty="0"/>
              <a:t>institutions, Non-Profit &amp; Commercial Organizations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Contracts </a:t>
            </a:r>
            <a:r>
              <a:rPr lang="en-US" sz="2000" dirty="0"/>
              <a:t>&amp; Subcontracts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Task </a:t>
            </a:r>
            <a:r>
              <a:rPr lang="en-US" sz="2000" dirty="0"/>
              <a:t>orders, Delivery orders, BPAs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Competitively </a:t>
            </a:r>
            <a:r>
              <a:rPr lang="en-US" sz="2000" dirty="0"/>
              <a:t>solicited and sole sourced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b="1" dirty="0"/>
              <a:t>Does not apply to:  SBIR Phase I/ STTR Contracts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AF3-ECA2-4644-94FE-AB7E2C53B6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Overview </a:t>
            </a:r>
            <a:br>
              <a:rPr lang="en-US" sz="3600" dirty="0"/>
            </a:br>
            <a:r>
              <a:rPr lang="en-US" sz="3600" dirty="0"/>
              <a:t>45 CFR 94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Contractor/ Institutional Requirements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FCOI </a:t>
            </a:r>
            <a:r>
              <a:rPr lang="en-US" sz="2400" dirty="0" smtClean="0"/>
              <a:t>Policy </a:t>
            </a:r>
            <a:r>
              <a:rPr lang="en-US" sz="2400" dirty="0"/>
              <a:t>Implementation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Evaluation of Significant Financial Interest (SFI)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FCOI Identification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FCOI Management </a:t>
            </a:r>
            <a:r>
              <a:rPr lang="en-US" sz="2400" dirty="0" smtClean="0"/>
              <a:t>/ Mitigation </a:t>
            </a:r>
            <a:r>
              <a:rPr lang="en-US" sz="2400" dirty="0"/>
              <a:t>Plans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FCOI Public Transparency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FCOI Reporting requirements to NIH/ COs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87D27-F0A2-48E2-91A3-01DEE223C9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2011 FCOI </a:t>
            </a:r>
            <a:r>
              <a:rPr lang="fr-FR" sz="3200" dirty="0" err="1"/>
              <a:t>Regulation</a:t>
            </a:r>
            <a:r>
              <a:rPr lang="fr-FR" sz="3200" dirty="0"/>
              <a:t/>
            </a:r>
            <a:br>
              <a:rPr lang="fr-FR" sz="3200" dirty="0"/>
            </a:br>
            <a:r>
              <a:rPr lang="fr-FR" sz="3200" dirty="0" err="1"/>
              <a:t>Comprehensive</a:t>
            </a:r>
            <a:r>
              <a:rPr lang="fr-FR" sz="3200" dirty="0"/>
              <a:t> Changes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200" dirty="0"/>
              <a:t>Definition and Evaluation of Significant Financial Interest </a:t>
            </a:r>
            <a:endParaRPr lang="en-US" sz="2200" dirty="0" smtClean="0"/>
          </a:p>
          <a:p>
            <a:pPr>
              <a:buFont typeface="Wingdings" pitchFamily="2" charset="2"/>
              <a:buChar char="§"/>
            </a:pPr>
            <a:r>
              <a:rPr lang="en-US" sz="2200" dirty="0"/>
              <a:t>Extent of Investigators’ disclosure of information to Institutions regarding </a:t>
            </a:r>
            <a:r>
              <a:rPr lang="en-US" sz="2200" dirty="0" smtClean="0"/>
              <a:t>their Significant </a:t>
            </a:r>
            <a:r>
              <a:rPr lang="en-US" sz="2200" dirty="0"/>
              <a:t>Financial </a:t>
            </a:r>
            <a:r>
              <a:rPr lang="en-US" sz="2200" dirty="0" smtClean="0"/>
              <a:t>Interests</a:t>
            </a:r>
            <a:endParaRPr lang="en-US" sz="2200" dirty="0"/>
          </a:p>
          <a:p>
            <a:pPr>
              <a:buFont typeface="Wingdings" pitchFamily="2" charset="2"/>
              <a:buChar char="§"/>
            </a:pPr>
            <a:r>
              <a:rPr lang="en-US" sz="2200" dirty="0"/>
              <a:t>Institutions’ management of identified </a:t>
            </a:r>
            <a:r>
              <a:rPr lang="en-US" sz="2200" dirty="0" smtClean="0"/>
              <a:t>FCOIs</a:t>
            </a:r>
            <a:endParaRPr lang="en-US" sz="2200" dirty="0"/>
          </a:p>
          <a:p>
            <a:pPr>
              <a:buFont typeface="Wingdings" pitchFamily="2" charset="2"/>
              <a:buChar char="§"/>
            </a:pPr>
            <a:r>
              <a:rPr lang="en-US" sz="2200" dirty="0"/>
              <a:t>Information reported to the </a:t>
            </a:r>
            <a:r>
              <a:rPr lang="en-US" sz="2200" dirty="0" smtClean="0"/>
              <a:t>NIH/COs</a:t>
            </a:r>
            <a:endParaRPr lang="en-US" sz="2200" dirty="0"/>
          </a:p>
          <a:p>
            <a:pPr>
              <a:buFont typeface="Wingdings" pitchFamily="2" charset="2"/>
              <a:buChar char="§"/>
            </a:pPr>
            <a:r>
              <a:rPr lang="en-US" sz="2200" dirty="0"/>
              <a:t>Information made accessible to the public (i.e., Institutional FCOI policy and identified FCOIs of senior/key </a:t>
            </a:r>
            <a:r>
              <a:rPr lang="en-US" sz="2200" dirty="0" smtClean="0"/>
              <a:t>personnel) </a:t>
            </a:r>
            <a:endParaRPr lang="en-US" sz="2200" dirty="0"/>
          </a:p>
          <a:p>
            <a:pPr>
              <a:buFont typeface="Wingdings" pitchFamily="2" charset="2"/>
              <a:buChar char="§"/>
            </a:pPr>
            <a:r>
              <a:rPr lang="en-US" sz="2200" dirty="0"/>
              <a:t>Investigator training 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8AD69-06A1-4943-AE81-DD0B4FFF18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200" dirty="0"/>
              <a:t>Final </a:t>
            </a:r>
            <a:r>
              <a:rPr lang="en-US" sz="2200" dirty="0" smtClean="0"/>
              <a:t>Notice was published </a:t>
            </a:r>
            <a:r>
              <a:rPr lang="en-US" sz="2200" dirty="0"/>
              <a:t>in the Federal Register on August 25, </a:t>
            </a:r>
            <a:r>
              <a:rPr lang="en-US" sz="2200" dirty="0" smtClean="0"/>
              <a:t>2011 (FCOI Final Rule 8/25/11)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/>
              <a:t>All Contractors applying </a:t>
            </a:r>
            <a:r>
              <a:rPr lang="en-US" sz="2200" dirty="0" smtClean="0"/>
              <a:t>for/or </a:t>
            </a:r>
            <a:r>
              <a:rPr lang="en-US" sz="2200" dirty="0"/>
              <a:t>receiving NIH funding for </a:t>
            </a:r>
            <a:r>
              <a:rPr lang="en-US" sz="2200" dirty="0" smtClean="0"/>
              <a:t>research </a:t>
            </a:r>
            <a:r>
              <a:rPr lang="en-US" sz="2200" dirty="0"/>
              <a:t>are required to have FCOI compliant policies </a:t>
            </a: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Compliance date for contractors and institutions is August </a:t>
            </a:r>
            <a:r>
              <a:rPr lang="en-US" sz="2200" dirty="0"/>
              <a:t>24, 2012 </a:t>
            </a:r>
            <a:r>
              <a:rPr lang="en-US" sz="2200" dirty="0" smtClean="0"/>
              <a:t>– CFR Mandated</a:t>
            </a:r>
            <a:endParaRPr lang="en-US" sz="2200" dirty="0"/>
          </a:p>
          <a:p>
            <a:pPr>
              <a:buFont typeface="Arial" pitchFamily="34" charset="0"/>
              <a:buChar char="•"/>
            </a:pPr>
            <a:r>
              <a:rPr lang="en-US" sz="2200" dirty="0"/>
              <a:t>Subcontractor flow down </a:t>
            </a:r>
            <a:r>
              <a:rPr lang="en-US" sz="2200" dirty="0" smtClean="0"/>
              <a:t>required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Applicable to all </a:t>
            </a:r>
            <a:r>
              <a:rPr lang="en-US" sz="2200" dirty="0"/>
              <a:t>NIH Research and Development Contracts to academic institutions, non-profit &amp; commercial organizations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AF3-ECA2-4644-94FE-AB7E2C53B6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Certification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Contractors</a:t>
            </a:r>
            <a:r>
              <a:rPr lang="en-US" sz="2400" dirty="0"/>
              <a:t>/ </a:t>
            </a:r>
            <a:r>
              <a:rPr lang="en-US" sz="2400" dirty="0" smtClean="0"/>
              <a:t>Institutions </a:t>
            </a:r>
            <a:r>
              <a:rPr lang="en-US" sz="2400" dirty="0"/>
              <a:t>are required to </a:t>
            </a:r>
            <a:r>
              <a:rPr lang="en-US" sz="2400" dirty="0" smtClean="0"/>
              <a:t>certify </a:t>
            </a:r>
            <a:r>
              <a:rPr lang="en-US" sz="2400" dirty="0"/>
              <a:t>in each </a:t>
            </a:r>
            <a:r>
              <a:rPr lang="en-US" sz="2400" dirty="0" smtClean="0"/>
              <a:t>contract </a:t>
            </a:r>
            <a:r>
              <a:rPr lang="en-US" sz="2400" dirty="0"/>
              <a:t>proposal </a:t>
            </a:r>
            <a:r>
              <a:rPr lang="en-US" sz="2400" dirty="0" smtClean="0"/>
              <a:t>submission:</a:t>
            </a:r>
          </a:p>
          <a:p>
            <a:pPr marL="0" indent="0">
              <a:buNone/>
            </a:pP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Has in effect an up-to-date written and enforced administrative process to identify and manage FCOI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Promotes and </a:t>
            </a:r>
            <a:r>
              <a:rPr lang="en-US" sz="2000" dirty="0" smtClean="0"/>
              <a:t>enforces </a:t>
            </a:r>
            <a:r>
              <a:rPr lang="en-US" sz="2000" dirty="0"/>
              <a:t>Investigator compliance with the FCOI regulation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Manages FCOI, and provide initial </a:t>
            </a:r>
            <a:r>
              <a:rPr lang="en-US" sz="2000" dirty="0" smtClean="0"/>
              <a:t>and </a:t>
            </a:r>
            <a:r>
              <a:rPr lang="en-US" sz="2000" dirty="0"/>
              <a:t>ongoing FCOI reports to Contracting Officers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Agrees to make FCOI and SFI information (including related Contractor/ Institutional reviews and determinations available to NIH upon </a:t>
            </a:r>
            <a:r>
              <a:rPr lang="en-US" sz="2000" dirty="0" smtClean="0"/>
              <a:t>request)</a:t>
            </a: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Shall fully comply with the regulations requirements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8AAF3-ECA2-4644-94FE-AB7E2C53B6B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357</Words>
  <Application>Microsoft Office PowerPoint</Application>
  <PresentationFormat>On-screen Show (4:3)</PresentationFormat>
  <Paragraphs>59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Financial Conflict of Interest (FCOI)  Revised CFR Regulations</vt:lpstr>
      <vt:lpstr>FCOI Regulatory Purpose</vt:lpstr>
      <vt:lpstr>45 CFR 94 Responsible Prospective Contractor</vt:lpstr>
      <vt:lpstr>Overview  45 CFR 94</vt:lpstr>
      <vt:lpstr>2011 FCOI Regulation Comprehensive Changes</vt:lpstr>
      <vt:lpstr>Compliance</vt:lpstr>
      <vt:lpstr>Certification Requirement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FCOI</dc:title>
  <dc:subject>Financial Conflict of Interest (FCOI) Revised CFR Regulations</dc:subject>
  <dc:creator>NIH/OD/OALM/OAMP/DAPE</dc:creator>
  <cp:keywords/>
  <dc:description>508 compliant</dc:description>
  <cp:lastModifiedBy>kaminsks</cp:lastModifiedBy>
  <cp:revision>63</cp:revision>
  <dcterms:created xsi:type="dcterms:W3CDTF">2008-09-08T14:33:01Z</dcterms:created>
  <dcterms:modified xsi:type="dcterms:W3CDTF">2013-02-01T21:13:57Z</dcterms:modified>
  <cp:category/>
</cp:coreProperties>
</file>