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  <p:sldMasterId id="2147483665" r:id="rId5"/>
  </p:sldMasterIdLst>
  <p:notesMasterIdLst>
    <p:notesMasterId r:id="rId18"/>
  </p:notesMasterIdLst>
  <p:sldIdLst>
    <p:sldId id="517" r:id="rId6"/>
    <p:sldId id="516" r:id="rId7"/>
    <p:sldId id="483" r:id="rId8"/>
    <p:sldId id="492" r:id="rId9"/>
    <p:sldId id="506" r:id="rId10"/>
    <p:sldId id="509" r:id="rId11"/>
    <p:sldId id="496" r:id="rId12"/>
    <p:sldId id="495" r:id="rId13"/>
    <p:sldId id="494" r:id="rId14"/>
    <p:sldId id="511" r:id="rId15"/>
    <p:sldId id="512" r:id="rId16"/>
    <p:sldId id="51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9F6F124-C36D-0062-838F-05AAEE2943D0}" name="Colandrea, Antonio (NIH/OD) [C]" initials="CA([" userId="S::colandreaa@nih.gov::de735585-56f4-4ea2-bd02-421cb21751d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6398"/>
    <a:srgbClr val="001C42"/>
    <a:srgbClr val="782320"/>
    <a:srgbClr val="F18A02"/>
    <a:srgbClr val="336699"/>
    <a:srgbClr val="6699CC"/>
    <a:srgbClr val="E999A4"/>
    <a:srgbClr val="F9D09A"/>
    <a:srgbClr val="C9A7A6"/>
    <a:srgbClr val="ADC2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598" autoAdjust="0"/>
  </p:normalViewPr>
  <p:slideViewPr>
    <p:cSldViewPr snapToGrid="0">
      <p:cViewPr varScale="1">
        <p:scale>
          <a:sx n="94" d="100"/>
          <a:sy n="94" d="100"/>
        </p:scale>
        <p:origin x="10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8/10/relationships/authors" Target="authors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DEB10F-D30B-4CB5-8E89-E422AE246354}" type="datetimeFigureOut">
              <a:rPr lang="en-US" smtClean="0"/>
              <a:t>7/16/2024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E9C223-3780-43D7-B0DA-9C332EF89F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0DC59030-AF47-4B81-B8AE-7EC618A9BF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764C39F-3B48-4792-B603-9680871F86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0BEDE1C2-9B1A-4437-B603-8C6187985E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AEE52E2-F63A-4972-BB47-8ACB06E32063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trly Mt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98637"/>
            <a:ext cx="10972800" cy="4525963"/>
          </a:xfrm>
          <a:prstGeom prst="rect">
            <a:avLst/>
          </a:prstGeom>
        </p:spPr>
        <p:txBody>
          <a:bodyPr/>
          <a:lstStyle>
            <a:lvl2pPr>
              <a:buClr>
                <a:srgbClr val="800080"/>
              </a:buClr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10972800" cy="762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0C3FA4D-4369-4A20-A020-0A12C95C676A}" type="datetime1">
              <a:rPr lang="en-US">
                <a:solidFill>
                  <a:srgbClr val="FFFFFF">
                    <a:lumMod val="50000"/>
                  </a:srgbClr>
                </a:solidFill>
              </a:rPr>
              <a:pPr>
                <a:defRPr/>
              </a:pPr>
              <a:t>7/16/2024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b="1">
                <a:solidFill>
                  <a:srgbClr val="7F7F7F"/>
                </a:solidFill>
                <a:latin typeface="+mn-lt"/>
              </a:defRPr>
            </a:lvl1pPr>
          </a:lstStyle>
          <a:p>
            <a:pPr>
              <a:defRPr/>
            </a:pPr>
            <a:fld id="{FA9A14C6-EACF-41B7-8991-4DC0F48D8C2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711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5080000" y="1143001"/>
            <a:ext cx="6502400" cy="4953001"/>
          </a:xfrm>
          <a:prstGeom prst="rect">
            <a:avLst/>
          </a:prstGeom>
        </p:spPr>
        <p:txBody>
          <a:bodyPr/>
          <a:lstStyle>
            <a:lvl1pPr marL="234950" indent="-234950">
              <a:defRPr sz="2800"/>
            </a:lvl1pPr>
            <a:lvl2pPr marL="457200" indent="-222250">
              <a:defRPr sz="2400"/>
            </a:lvl2pPr>
            <a:lvl3pPr marL="692150" indent="-234950">
              <a:defRPr sz="2000"/>
            </a:lvl3pPr>
            <a:lvl4pPr marL="914400" indent="-222250">
              <a:defRPr sz="1800"/>
            </a:lvl4pPr>
            <a:lvl5pPr marL="1149350" indent="-23495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609600" y="1143001"/>
            <a:ext cx="4267200" cy="4953001"/>
          </a:xfrm>
          <a:prstGeom prst="rect">
            <a:avLst/>
          </a:prstGeom>
        </p:spPr>
        <p:txBody>
          <a:bodyPr/>
          <a:lstStyle>
            <a:lvl1pPr marL="234950" indent="-234950">
              <a:defRPr sz="2800"/>
            </a:lvl1pPr>
            <a:lvl2pPr marL="457200" indent="-222250">
              <a:defRPr sz="2400"/>
            </a:lvl2pPr>
            <a:lvl3pPr marL="692150" indent="-234950">
              <a:defRPr sz="2000"/>
            </a:lvl3pPr>
            <a:lvl4pPr marL="914400" indent="-222250">
              <a:defRPr sz="1800"/>
            </a:lvl4pPr>
            <a:lvl5pPr marL="1149350" indent="-23495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4">
            <a:extLst>
              <a:ext uri="{FF2B5EF4-FFF2-40B4-BE49-F238E27FC236}">
                <a16:creationId xmlns:a16="http://schemas.microsoft.com/office/drawing/2014/main" id="{A6083E3D-794C-4ADA-9CB3-CC464F8F928D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61934BA-17BD-4FC4-A9CE-6CAFBD974BBC}" type="datetime1">
              <a:rPr lang="en-US"/>
              <a:pPr>
                <a:defRPr/>
              </a:pPr>
              <a:t>7/16/2024</a:t>
            </a:fld>
            <a:endParaRPr lang="en-US" dirty="0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id="{03A41E09-899F-443C-995A-2BCF6EB68E1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1827EF36-FCA0-4DA0-9AC8-70BD8669FE4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AE7F5-5088-4AC0-B4A1-7C50982BEA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522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562C7-33FD-48DF-A976-2442FE335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B6412-1AFC-4336-B101-F72D24171D7D}" type="datetime1">
              <a:rPr lang="en-US"/>
              <a:pPr>
                <a:defRPr/>
              </a:pPr>
              <a:t>7/16/2024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BD806-0422-42DC-9EC4-EC850B6E0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77FC6-035B-4884-921C-441C15C4A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E84E1-1833-4759-B053-BD3DE46D8C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7880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98637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10972800" cy="7620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CF9FCE0-21CC-4ACC-AC12-49E3920AD52D}" type="datetime1">
              <a:rPr lang="en-US">
                <a:solidFill>
                  <a:srgbClr val="FFFFFF">
                    <a:lumMod val="50000"/>
                  </a:srgbClr>
                </a:solidFill>
              </a:rPr>
              <a:pPr>
                <a:defRPr/>
              </a:pPr>
              <a:t>7/16/2024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7F54806-1EB1-470E-80DC-B17B4870D0F5}" type="slidenum">
              <a:rPr lang="en-US">
                <a:solidFill>
                  <a:srgbClr val="FFFFFF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13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24FDDDD-7D9A-488B-A206-6C446459A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8AD54-B276-44BF-A31B-EA02C8C089EA}" type="datetime1">
              <a:rPr lang="en-US"/>
              <a:pPr>
                <a:defRPr/>
              </a:pPr>
              <a:t>7/16/2024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875AF4B-22B8-4A92-9ECC-9EF0B5312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EE5AC9E-4373-49BA-BF43-DF204EB5C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8C45A-CFC1-4D7B-88C9-CD4A630582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7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23223"/>
            <a:ext cx="10363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0800" y="3962400"/>
            <a:ext cx="9753600" cy="533400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320800" y="4572000"/>
            <a:ext cx="9753600" cy="60960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400" i="1">
                <a:solidFill>
                  <a:schemeClr val="bg1">
                    <a:lumMod val="50000"/>
                  </a:schemeClr>
                </a:solidFill>
              </a:defRPr>
            </a:lvl1pPr>
            <a:lvl2pPr marL="280987" indent="0" algn="ctr">
              <a:buFontTx/>
              <a:buNone/>
              <a:defRPr/>
            </a:lvl2pPr>
            <a:lvl3pPr marL="574675" indent="0" algn="ctr">
              <a:buFontTx/>
              <a:buNone/>
              <a:defRPr/>
            </a:lvl3pPr>
            <a:lvl4pPr marL="855662" indent="0" algn="ctr">
              <a:buFontTx/>
              <a:buNone/>
              <a:defRPr/>
            </a:lvl4pPr>
            <a:lvl5pPr marL="1149350" indent="0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1320800" y="5257800"/>
            <a:ext cx="9753600" cy="609600"/>
          </a:xfrm>
        </p:spPr>
        <p:txBody>
          <a:bodyPr anchor="ctr">
            <a:normAutofit/>
          </a:bodyPr>
          <a:lstStyle>
            <a:lvl1pPr marL="0" indent="0" algn="ctr">
              <a:buFontTx/>
              <a:buNone/>
              <a:defRPr sz="2000" i="0">
                <a:solidFill>
                  <a:schemeClr val="bg1">
                    <a:lumMod val="50000"/>
                  </a:schemeClr>
                </a:solidFill>
              </a:defRPr>
            </a:lvl1pPr>
            <a:lvl2pPr marL="280987" indent="0" algn="ctr">
              <a:buFontTx/>
              <a:buNone/>
              <a:defRPr/>
            </a:lvl2pPr>
            <a:lvl3pPr marL="574675" indent="0" algn="ctr">
              <a:buFontTx/>
              <a:buNone/>
              <a:defRPr/>
            </a:lvl3pPr>
            <a:lvl4pPr marL="855662" indent="0" algn="ctr">
              <a:buFontTx/>
              <a:buNone/>
              <a:defRPr/>
            </a:lvl4pPr>
            <a:lvl5pPr marL="1149350" indent="0" algn="ctr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8557C68B-771B-4E27-A4A4-35AE4B263D65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48AB4-EB64-4DC5-964D-2909A4800B6A}" type="datetime1">
              <a:rPr lang="en-US"/>
              <a:pPr>
                <a:defRPr/>
              </a:pPr>
              <a:t>7/16/2024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3366072-073A-460A-B49F-E962CB8B925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F9C42AD-3611-4044-AF44-02DF83E36BE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21997-262C-47B7-A2E6-CBD95C6F64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060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98637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10972800" cy="7620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7D0C0-ADFA-46BF-AF3C-A164D7B97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9345DFF-A20B-4211-8B0C-EF70A8C8EAA5}" type="datetime1">
              <a:rPr lang="en-US"/>
              <a:pPr>
                <a:defRPr/>
              </a:pPr>
              <a:t>7/16/2024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FBBCE-2E8D-491A-840F-18058C6F5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5691C-BE42-4D3B-AC58-4BE08D83D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66E82-28D8-4D3A-A595-FE4009EAC9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556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 marL="234950" indent="-234950">
              <a:defRPr sz="2800"/>
            </a:lvl1pPr>
            <a:lvl2pPr marL="457200" indent="-222250">
              <a:defRPr sz="2400"/>
            </a:lvl2pPr>
            <a:lvl3pPr marL="692150" indent="-234950">
              <a:defRPr sz="2000"/>
            </a:lvl3pPr>
            <a:lvl4pPr marL="914400" indent="-222250">
              <a:defRPr sz="1800"/>
            </a:lvl4pPr>
            <a:lvl5pPr marL="1149350" indent="-23495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10972800" cy="7620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 marL="234950" indent="-234950">
              <a:defRPr sz="2800"/>
            </a:lvl1pPr>
            <a:lvl2pPr marL="457200" indent="-222250">
              <a:defRPr sz="2400"/>
            </a:lvl2pPr>
            <a:lvl3pPr marL="692150" indent="-234950">
              <a:defRPr sz="2000"/>
            </a:lvl3pPr>
            <a:lvl4pPr marL="914400" indent="-222250">
              <a:defRPr sz="1800"/>
            </a:lvl4pPr>
            <a:lvl5pPr marL="1149350" indent="-23495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08995-B04A-4717-B485-502E4A52887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FDD38B4-DFD4-4B28-A22C-99D8BCA2A73B}" type="datetime1">
              <a:rPr lang="en-US"/>
              <a:pPr>
                <a:defRPr/>
              </a:pPr>
              <a:t>7/16/2024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8EFDBD-2104-444D-B76F-ADF52E17532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937ED2-CE00-4FCF-8902-A33E08200F1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C6CAFA-F1C9-43C6-9060-FC46074B9E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47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23646"/>
            <a:ext cx="5386917" cy="5486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23646"/>
            <a:ext cx="5389033" cy="5486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09600" y="838200"/>
            <a:ext cx="10972800" cy="7620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3"/>
          </p:nvPr>
        </p:nvSpPr>
        <p:spPr>
          <a:xfrm>
            <a:off x="609600" y="2179638"/>
            <a:ext cx="5384800" cy="4144963"/>
          </a:xfrm>
          <a:prstGeom prst="rect">
            <a:avLst/>
          </a:prstGeom>
        </p:spPr>
        <p:txBody>
          <a:bodyPr/>
          <a:lstStyle>
            <a:lvl1pPr marL="234950" indent="-234950">
              <a:defRPr sz="2800"/>
            </a:lvl1pPr>
            <a:lvl2pPr marL="457200" indent="-222250">
              <a:defRPr sz="2400"/>
            </a:lvl2pPr>
            <a:lvl3pPr marL="692150" indent="-234950">
              <a:defRPr sz="2000"/>
            </a:lvl3pPr>
            <a:lvl4pPr marL="914400" indent="-222250">
              <a:defRPr sz="1800"/>
            </a:lvl4pPr>
            <a:lvl5pPr marL="1149350" indent="-23495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6197600" y="2179638"/>
            <a:ext cx="5384800" cy="4144963"/>
          </a:xfrm>
          <a:prstGeom prst="rect">
            <a:avLst/>
          </a:prstGeom>
        </p:spPr>
        <p:txBody>
          <a:bodyPr/>
          <a:lstStyle>
            <a:lvl1pPr marL="234950" indent="-234950">
              <a:defRPr sz="2800"/>
            </a:lvl1pPr>
            <a:lvl2pPr marL="457200" indent="-222250">
              <a:defRPr sz="2400"/>
            </a:lvl2pPr>
            <a:lvl3pPr marL="692150" indent="-234950">
              <a:defRPr sz="2000"/>
            </a:lvl3pPr>
            <a:lvl4pPr marL="914400" indent="-222250">
              <a:defRPr sz="1800"/>
            </a:lvl4pPr>
            <a:lvl5pPr marL="1149350" indent="-23495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CDACAB-5F0C-4062-B3E1-15F54B397E3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BE1C90F-8EAC-40C7-AF5B-D7B1936C71FB}" type="datetime1">
              <a:rPr lang="en-US"/>
              <a:pPr>
                <a:defRPr/>
              </a:pPr>
              <a:t>7/16/2024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CDCE051-26F3-4641-9B22-3A67E151D804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49339C-FE71-431C-B393-11C48D17A5C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223FC-7846-4E16-8148-127B38FB50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9443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33600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9AD2FC-EF18-41BA-AF32-73E9B3179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C732DB7-6B44-4AAB-B991-B65C5561D0CE}" type="datetime1">
              <a:rPr lang="en-US"/>
              <a:pPr>
                <a:defRPr/>
              </a:pPr>
              <a:t>7/16/2024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D0A3D1-070F-4176-98A9-A98C09ABF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D1FE1C-6D29-43B1-9B2A-6E5BFA6A6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279C2-D7BF-4583-ACD3-8D88F10624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5185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3F4172-F9D6-4B4C-9F56-586DB87BD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8B0F073-6BB2-4914-A121-5896DC4DDBC1}" type="datetime1">
              <a:rPr lang="en-US"/>
              <a:pPr>
                <a:defRPr/>
              </a:pPr>
              <a:t>7/16/2024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CF1624-CA9D-4894-85F9-534707A9D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343C1F-73A0-459B-832C-82E8AC3EA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CB542-DC0F-4680-8EA0-BE2FFD6ED1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804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7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0080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 userDrawn="1"/>
        </p:nvSpPr>
        <p:spPr bwMode="auto">
          <a:xfrm>
            <a:off x="0" y="503239"/>
            <a:ext cx="12192000" cy="92075"/>
          </a:xfrm>
          <a:prstGeom prst="rect">
            <a:avLst/>
          </a:prstGeom>
          <a:solidFill>
            <a:srgbClr val="8000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z="1800" dirty="0">
              <a:solidFill>
                <a:srgbClr val="2F2B20"/>
              </a:solidFill>
              <a:latin typeface="Calibri" pitchFamily="34" charset="0"/>
              <a:ea typeface="ＭＳ Ｐゴシック" pitchFamily="28" charset="-128"/>
              <a:cs typeface="Arial" charset="0"/>
            </a:endParaRPr>
          </a:p>
        </p:txBody>
      </p:sp>
      <p:sp>
        <p:nvSpPr>
          <p:cNvPr id="1027" name="Rectangle 8"/>
          <p:cNvSpPr>
            <a:spLocks noChangeArrowheads="1"/>
          </p:cNvSpPr>
          <p:nvPr userDrawn="1"/>
        </p:nvSpPr>
        <p:spPr bwMode="auto">
          <a:xfrm>
            <a:off x="0" y="6634164"/>
            <a:ext cx="12192000" cy="71437"/>
          </a:xfrm>
          <a:prstGeom prst="rect">
            <a:avLst/>
          </a:prstGeom>
          <a:solidFill>
            <a:srgbClr val="8DB6C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z="1800" dirty="0">
              <a:solidFill>
                <a:srgbClr val="2F2B20"/>
              </a:solidFill>
              <a:latin typeface="Calibri" pitchFamily="34" charset="0"/>
              <a:ea typeface="ＭＳ Ｐゴシック" pitchFamily="28" charset="-128"/>
              <a:cs typeface="Arial" charset="0"/>
            </a:endParaRPr>
          </a:p>
        </p:txBody>
      </p:sp>
      <p:pic>
        <p:nvPicPr>
          <p:cNvPr id="1028" name="Picture 6" descr="C:\Users\gendrongl\Desktop\NIH_OM_Logo_2Color.jp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84138"/>
            <a:ext cx="49784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838200"/>
            <a:ext cx="10972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828800"/>
            <a:ext cx="10972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A142FA-1E86-486A-98CE-21DCA484C3D2}" type="datetime1">
              <a:rPr lang="en-US">
                <a:solidFill>
                  <a:srgbClr val="FFFFFF">
                    <a:lumMod val="50000"/>
                  </a:srgbClr>
                </a:solidFill>
                <a:ea typeface="ＭＳ Ｐゴシック" pitchFamily="28" charset="-128"/>
              </a:rPr>
              <a:pPr>
                <a:defRPr/>
              </a:pPr>
              <a:t>7/16/2024</a:t>
            </a:fld>
            <a:endParaRPr lang="en-US" dirty="0">
              <a:solidFill>
                <a:srgbClr val="FFFFFF">
                  <a:lumMod val="50000"/>
                </a:srgbClr>
              </a:solidFill>
              <a:ea typeface="ＭＳ Ｐゴシック" pitchFamily="28" charset="-128"/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srgbClr val="FFFFFF">
                  <a:lumMod val="50000"/>
                </a:srgbClr>
              </a:solidFill>
              <a:ea typeface="ＭＳ Ｐゴシック" pitchFamily="28" charset="-128"/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3A29D73-E34F-4061-9D35-C348154500E2}" type="slidenum">
              <a:rPr lang="en-US">
                <a:solidFill>
                  <a:srgbClr val="FFFFFF">
                    <a:lumMod val="50000"/>
                  </a:srgbClr>
                </a:solidFill>
                <a:ea typeface="ＭＳ Ｐゴシック" pitchFamily="28" charset="-128"/>
              </a:rPr>
              <a:pPr>
                <a:defRPr/>
              </a:pPr>
              <a:t>‹#›</a:t>
            </a:fld>
            <a:endParaRPr lang="en-US" dirty="0">
              <a:solidFill>
                <a:srgbClr val="FFFFFF">
                  <a:lumMod val="50000"/>
                </a:srgbClr>
              </a:solidFill>
              <a:ea typeface="ＭＳ Ｐゴシック" pitchFamily="2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7998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74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80988" indent="-2809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936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55663" indent="-2809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49350" indent="-2936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30338" indent="-2809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>
            <a:extLst>
              <a:ext uri="{FF2B5EF4-FFF2-40B4-BE49-F238E27FC236}">
                <a16:creationId xmlns:a16="http://schemas.microsoft.com/office/drawing/2014/main" id="{C17F2B48-CE33-4507-B91B-ADE912932A3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503239"/>
            <a:ext cx="12192000" cy="92075"/>
          </a:xfrm>
          <a:prstGeom prst="rect">
            <a:avLst/>
          </a:prstGeom>
          <a:solidFill>
            <a:srgbClr val="800080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z="1800">
              <a:latin typeface="Calibri" pitchFamily="34" charset="0"/>
              <a:cs typeface="Arial" charset="0"/>
            </a:endParaRPr>
          </a:p>
        </p:txBody>
      </p:sp>
      <p:sp>
        <p:nvSpPr>
          <p:cNvPr id="1027" name="Rectangle 8">
            <a:extLst>
              <a:ext uri="{FF2B5EF4-FFF2-40B4-BE49-F238E27FC236}">
                <a16:creationId xmlns:a16="http://schemas.microsoft.com/office/drawing/2014/main" id="{9E37E74E-014A-49EA-B549-B514BD1F9F9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34164"/>
            <a:ext cx="12192000" cy="71437"/>
          </a:xfrm>
          <a:prstGeom prst="rect">
            <a:avLst/>
          </a:prstGeom>
          <a:solidFill>
            <a:srgbClr val="8DB6CD"/>
          </a:solidFill>
          <a:ln>
            <a:noFill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z="1800">
              <a:latin typeface="Calibri" pitchFamily="34" charset="0"/>
              <a:cs typeface="Arial" charset="0"/>
            </a:endParaRPr>
          </a:p>
        </p:txBody>
      </p:sp>
      <p:pic>
        <p:nvPicPr>
          <p:cNvPr id="1028" name="Picture 6">
            <a:extLst>
              <a:ext uri="{FF2B5EF4-FFF2-40B4-BE49-F238E27FC236}">
                <a16:creationId xmlns:a16="http://schemas.microsoft.com/office/drawing/2014/main" id="{D6499D24-EFEC-48A7-A087-0DC0F239FA3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84138"/>
            <a:ext cx="49784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9" name="Title Placeholder 1">
            <a:extLst>
              <a:ext uri="{FF2B5EF4-FFF2-40B4-BE49-F238E27FC236}">
                <a16:creationId xmlns:a16="http://schemas.microsoft.com/office/drawing/2014/main" id="{E3D01EBA-BF77-4176-ADFD-5C912C94C82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838200"/>
            <a:ext cx="10972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Text Placeholder 2">
            <a:extLst>
              <a:ext uri="{FF2B5EF4-FFF2-40B4-BE49-F238E27FC236}">
                <a16:creationId xmlns:a16="http://schemas.microsoft.com/office/drawing/2014/main" id="{21BA942F-905E-4531-BE95-52D8DB5124B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76400"/>
            <a:ext cx="1097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02B7D1C-056B-4E26-937E-8FBF415C0D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10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1A555F-BDBF-4028-B576-F54A711E0DDE}" type="datetime1">
              <a:rPr lang="en-US"/>
              <a:pPr>
                <a:defRPr/>
              </a:pPr>
              <a:t>7/16/2024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86690F8-C811-47AF-A58F-C3C16618ED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10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CDA4D93-D069-4461-AF68-149758317E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7F7F7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A4174ED-9252-4103-A9EB-FC37A55481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7988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80988" indent="-2809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936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55663" indent="-2809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49350" indent="-2936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30338" indent="-2809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mailto:PICSII@mail.nih.gov" TargetMode="External"/><Relationship Id="rId3" Type="http://schemas.openxmlformats.org/officeDocument/2006/relationships/hyperlink" Target="mailto:Darnese.Wilkerson@nih.gov" TargetMode="External"/><Relationship Id="rId7" Type="http://schemas.openxmlformats.org/officeDocument/2006/relationships/hyperlink" Target="mailto:NIHCATSIII@mail.nih.gov" TargetMode="External"/><Relationship Id="rId2" Type="http://schemas.openxmlformats.org/officeDocument/2006/relationships/hyperlink" Target="mailto:Brian.Goodger@nih.gov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NIHBPSSIII@mail.nih.gov" TargetMode="External"/><Relationship Id="rId5" Type="http://schemas.openxmlformats.org/officeDocument/2006/relationships/hyperlink" Target="mailto:LTASCIII@mail.nih.gov" TargetMode="External"/><Relationship Id="rId4" Type="http://schemas.openxmlformats.org/officeDocument/2006/relationships/hyperlink" Target="mailto:stevenst@nih.g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tasc.od.nih.gov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ihbpss.olao.od.nih.gov/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ihcats.olao.od.nih.gov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ics.olao.od.nih.gov/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998AD-87DA-4F6C-A3B1-1CE2CDDC3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5879" y="1524586"/>
            <a:ext cx="10360241" cy="1655763"/>
          </a:xfrm>
        </p:spPr>
        <p:txBody>
          <a:bodyPr/>
          <a:lstStyle/>
          <a:p>
            <a:r>
              <a:rPr lang="en-US" sz="3600" b="1" dirty="0"/>
              <a:t>Office of Logistics and Acquisition Operations (OLAO)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175449-8562-47BE-A22C-AC5344AE22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86123"/>
            <a:ext cx="9144000" cy="1655762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Acquisition Management Committee (AMC)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October 25, 2022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172DC1-D4B7-49CD-B4BB-2DBBB2626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BE84E1-1833-4759-B053-BD3DE46D8C33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1661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BB4FB58-BB8D-4732-8207-A58587C6C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cs typeface="Times New Roman" panose="02020603050405020304" pitchFamily="18" charset="0"/>
              </a:rPr>
              <a:t>Current Status of NIH-wide Contract Vehicles</a:t>
            </a:r>
            <a:endParaRPr lang="en-US" dirty="0"/>
          </a:p>
        </p:txBody>
      </p:sp>
      <p:sp>
        <p:nvSpPr>
          <p:cNvPr id="4" name="Freeform: Shape 3" descr="LTASC 3">
            <a:extLst>
              <a:ext uri="{FF2B5EF4-FFF2-40B4-BE49-F238E27FC236}">
                <a16:creationId xmlns:a16="http://schemas.microsoft.com/office/drawing/2014/main" id="{F28E45AF-8780-4F88-82AE-F81F43AEC7B8}"/>
              </a:ext>
            </a:extLst>
          </p:cNvPr>
          <p:cNvSpPr/>
          <p:nvPr/>
        </p:nvSpPr>
        <p:spPr>
          <a:xfrm>
            <a:off x="609600" y="1828800"/>
            <a:ext cx="3915266" cy="1061603"/>
          </a:xfrm>
          <a:custGeom>
            <a:avLst/>
            <a:gdLst>
              <a:gd name="connsiteX0" fmla="*/ 0 w 3950208"/>
              <a:gd name="connsiteY0" fmla="*/ 181587 h 1089501"/>
              <a:gd name="connsiteX1" fmla="*/ 181587 w 3950208"/>
              <a:gd name="connsiteY1" fmla="*/ 0 h 1089501"/>
              <a:gd name="connsiteX2" fmla="*/ 3768621 w 3950208"/>
              <a:gd name="connsiteY2" fmla="*/ 0 h 1089501"/>
              <a:gd name="connsiteX3" fmla="*/ 3950208 w 3950208"/>
              <a:gd name="connsiteY3" fmla="*/ 181587 h 1089501"/>
              <a:gd name="connsiteX4" fmla="*/ 3950208 w 3950208"/>
              <a:gd name="connsiteY4" fmla="*/ 907914 h 1089501"/>
              <a:gd name="connsiteX5" fmla="*/ 3768621 w 3950208"/>
              <a:gd name="connsiteY5" fmla="*/ 1089501 h 1089501"/>
              <a:gd name="connsiteX6" fmla="*/ 181587 w 3950208"/>
              <a:gd name="connsiteY6" fmla="*/ 1089501 h 1089501"/>
              <a:gd name="connsiteX7" fmla="*/ 0 w 3950208"/>
              <a:gd name="connsiteY7" fmla="*/ 907914 h 1089501"/>
              <a:gd name="connsiteX8" fmla="*/ 0 w 3950208"/>
              <a:gd name="connsiteY8" fmla="*/ 181587 h 1089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50208" h="1089501">
                <a:moveTo>
                  <a:pt x="0" y="181587"/>
                </a:moveTo>
                <a:cubicBezTo>
                  <a:pt x="0" y="81299"/>
                  <a:pt x="81299" y="0"/>
                  <a:pt x="181587" y="0"/>
                </a:cubicBezTo>
                <a:lnTo>
                  <a:pt x="3768621" y="0"/>
                </a:lnTo>
                <a:cubicBezTo>
                  <a:pt x="3868909" y="0"/>
                  <a:pt x="3950208" y="81299"/>
                  <a:pt x="3950208" y="181587"/>
                </a:cubicBezTo>
                <a:lnTo>
                  <a:pt x="3950208" y="907914"/>
                </a:lnTo>
                <a:cubicBezTo>
                  <a:pt x="3950208" y="1008202"/>
                  <a:pt x="3868909" y="1089501"/>
                  <a:pt x="3768621" y="1089501"/>
                </a:cubicBezTo>
                <a:lnTo>
                  <a:pt x="181587" y="1089501"/>
                </a:lnTo>
                <a:cubicBezTo>
                  <a:pt x="81299" y="1089501"/>
                  <a:pt x="0" y="1008202"/>
                  <a:pt x="0" y="907914"/>
                </a:cubicBezTo>
                <a:lnTo>
                  <a:pt x="0" y="181587"/>
                </a:lnTo>
                <a:close/>
              </a:path>
            </a:pathLst>
          </a:custGeom>
          <a:noFill/>
          <a:ln>
            <a:solidFill>
              <a:srgbClr val="336699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6065" tIns="144625" rIns="236065" bIns="144625" numCol="1" spcCol="1270" anchor="ctr" anchorCtr="0">
            <a:noAutofit/>
          </a:bodyPr>
          <a:lstStyle/>
          <a:p>
            <a:pPr marL="0" lvl="0" indent="0" algn="ctr" defTabSz="2133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800" b="1" kern="1200" dirty="0">
                <a:solidFill>
                  <a:srgbClr val="336699"/>
                </a:solidFill>
                <a:latin typeface="+mn-lt"/>
                <a:cs typeface="Times New Roman" panose="02020603050405020304" pitchFamily="18" charset="0"/>
              </a:rPr>
              <a:t>LTASC III</a:t>
            </a:r>
          </a:p>
        </p:txBody>
      </p:sp>
      <p:sp>
        <p:nvSpPr>
          <p:cNvPr id="3" name="Freeform: Shape 2" descr="Awarded August 2022&#10;Performing voluntary corrective actions">
            <a:extLst>
              <a:ext uri="{FF2B5EF4-FFF2-40B4-BE49-F238E27FC236}">
                <a16:creationId xmlns:a16="http://schemas.microsoft.com/office/drawing/2014/main" id="{670CBE8E-3467-49E6-8F1F-1186F5D4734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524866" y="1918451"/>
            <a:ext cx="7022593" cy="871602"/>
          </a:xfrm>
          <a:custGeom>
            <a:avLst/>
            <a:gdLst>
              <a:gd name="connsiteX0" fmla="*/ 145270 w 871601"/>
              <a:gd name="connsiteY0" fmla="*/ 0 h 7022592"/>
              <a:gd name="connsiteX1" fmla="*/ 726331 w 871601"/>
              <a:gd name="connsiteY1" fmla="*/ 0 h 7022592"/>
              <a:gd name="connsiteX2" fmla="*/ 871601 w 871601"/>
              <a:gd name="connsiteY2" fmla="*/ 145270 h 7022592"/>
              <a:gd name="connsiteX3" fmla="*/ 871601 w 871601"/>
              <a:gd name="connsiteY3" fmla="*/ 7022592 h 7022592"/>
              <a:gd name="connsiteX4" fmla="*/ 871601 w 871601"/>
              <a:gd name="connsiteY4" fmla="*/ 7022592 h 7022592"/>
              <a:gd name="connsiteX5" fmla="*/ 0 w 871601"/>
              <a:gd name="connsiteY5" fmla="*/ 7022592 h 7022592"/>
              <a:gd name="connsiteX6" fmla="*/ 0 w 871601"/>
              <a:gd name="connsiteY6" fmla="*/ 7022592 h 7022592"/>
              <a:gd name="connsiteX7" fmla="*/ 0 w 871601"/>
              <a:gd name="connsiteY7" fmla="*/ 145270 h 7022592"/>
              <a:gd name="connsiteX8" fmla="*/ 145270 w 871601"/>
              <a:gd name="connsiteY8" fmla="*/ 0 h 7022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1601" h="7022592">
                <a:moveTo>
                  <a:pt x="871601" y="1170460"/>
                </a:moveTo>
                <a:lnTo>
                  <a:pt x="871601" y="5852132"/>
                </a:lnTo>
                <a:cubicBezTo>
                  <a:pt x="871601" y="6498554"/>
                  <a:pt x="863529" y="7022588"/>
                  <a:pt x="853571" y="7022588"/>
                </a:cubicBezTo>
                <a:lnTo>
                  <a:pt x="0" y="7022588"/>
                </a:lnTo>
                <a:lnTo>
                  <a:pt x="0" y="7022588"/>
                </a:lnTo>
                <a:lnTo>
                  <a:pt x="0" y="4"/>
                </a:lnTo>
                <a:lnTo>
                  <a:pt x="0" y="4"/>
                </a:lnTo>
                <a:lnTo>
                  <a:pt x="853571" y="4"/>
                </a:lnTo>
                <a:cubicBezTo>
                  <a:pt x="863529" y="4"/>
                  <a:pt x="871601" y="524038"/>
                  <a:pt x="871601" y="1170460"/>
                </a:cubicBezTo>
                <a:close/>
              </a:path>
            </a:pathLst>
          </a:custGeom>
          <a:solidFill>
            <a:srgbClr val="ADC2D6">
              <a:alpha val="90000"/>
            </a:srgbClr>
          </a:solidFill>
          <a:ln>
            <a:solidFill>
              <a:srgbClr val="ADC2D6">
                <a:alpha val="90000"/>
              </a:srgb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651" tIns="166373" rIns="290198" bIns="166374" numCol="1" spcCol="1270" anchor="ctr" anchorCtr="0">
            <a:noAutofit/>
          </a:bodyPr>
          <a:lstStyle/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400" kern="1200" dirty="0">
                <a:latin typeface="+mn-lt"/>
                <a:cs typeface="Times New Roman" panose="02020603050405020304" pitchFamily="18" charset="0"/>
              </a:rPr>
              <a:t>Awarded August 2022</a:t>
            </a:r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400" kern="1200" dirty="0">
                <a:latin typeface="+mn-lt"/>
                <a:cs typeface="Times New Roman" panose="02020603050405020304" pitchFamily="18" charset="0"/>
              </a:rPr>
              <a:t>Performing voluntary corrective actions</a:t>
            </a:r>
          </a:p>
        </p:txBody>
      </p:sp>
      <p:sp>
        <p:nvSpPr>
          <p:cNvPr id="8" name="Freeform: Shape 7" descr="NIHBPSS 3&#10;">
            <a:extLst>
              <a:ext uri="{FF2B5EF4-FFF2-40B4-BE49-F238E27FC236}">
                <a16:creationId xmlns:a16="http://schemas.microsoft.com/office/drawing/2014/main" id="{2D67206B-0D8A-4C27-9D63-75307392420C}"/>
              </a:ext>
            </a:extLst>
          </p:cNvPr>
          <p:cNvSpPr/>
          <p:nvPr/>
        </p:nvSpPr>
        <p:spPr>
          <a:xfrm>
            <a:off x="609600" y="2944879"/>
            <a:ext cx="3950208" cy="1089501"/>
          </a:xfrm>
          <a:custGeom>
            <a:avLst/>
            <a:gdLst>
              <a:gd name="connsiteX0" fmla="*/ 0 w 3950208"/>
              <a:gd name="connsiteY0" fmla="*/ 181587 h 1089501"/>
              <a:gd name="connsiteX1" fmla="*/ 181587 w 3950208"/>
              <a:gd name="connsiteY1" fmla="*/ 0 h 1089501"/>
              <a:gd name="connsiteX2" fmla="*/ 3768621 w 3950208"/>
              <a:gd name="connsiteY2" fmla="*/ 0 h 1089501"/>
              <a:gd name="connsiteX3" fmla="*/ 3950208 w 3950208"/>
              <a:gd name="connsiteY3" fmla="*/ 181587 h 1089501"/>
              <a:gd name="connsiteX4" fmla="*/ 3950208 w 3950208"/>
              <a:gd name="connsiteY4" fmla="*/ 907914 h 1089501"/>
              <a:gd name="connsiteX5" fmla="*/ 3768621 w 3950208"/>
              <a:gd name="connsiteY5" fmla="*/ 1089501 h 1089501"/>
              <a:gd name="connsiteX6" fmla="*/ 181587 w 3950208"/>
              <a:gd name="connsiteY6" fmla="*/ 1089501 h 1089501"/>
              <a:gd name="connsiteX7" fmla="*/ 0 w 3950208"/>
              <a:gd name="connsiteY7" fmla="*/ 907914 h 1089501"/>
              <a:gd name="connsiteX8" fmla="*/ 0 w 3950208"/>
              <a:gd name="connsiteY8" fmla="*/ 181587 h 1089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50208" h="1089501">
                <a:moveTo>
                  <a:pt x="0" y="181587"/>
                </a:moveTo>
                <a:cubicBezTo>
                  <a:pt x="0" y="81299"/>
                  <a:pt x="81299" y="0"/>
                  <a:pt x="181587" y="0"/>
                </a:cubicBezTo>
                <a:lnTo>
                  <a:pt x="3768621" y="0"/>
                </a:lnTo>
                <a:cubicBezTo>
                  <a:pt x="3868909" y="0"/>
                  <a:pt x="3950208" y="81299"/>
                  <a:pt x="3950208" y="181587"/>
                </a:cubicBezTo>
                <a:lnTo>
                  <a:pt x="3950208" y="907914"/>
                </a:lnTo>
                <a:cubicBezTo>
                  <a:pt x="3950208" y="1008202"/>
                  <a:pt x="3868909" y="1089501"/>
                  <a:pt x="3768621" y="1089501"/>
                </a:cubicBezTo>
                <a:lnTo>
                  <a:pt x="181587" y="1089501"/>
                </a:lnTo>
                <a:cubicBezTo>
                  <a:pt x="81299" y="1089501"/>
                  <a:pt x="0" y="1008202"/>
                  <a:pt x="0" y="907914"/>
                </a:cubicBezTo>
                <a:lnTo>
                  <a:pt x="0" y="181587"/>
                </a:lnTo>
                <a:close/>
              </a:path>
            </a:pathLst>
          </a:custGeom>
          <a:noFill/>
          <a:ln>
            <a:solidFill>
              <a:srgbClr val="782320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6065" tIns="144625" rIns="236065" bIns="144625" numCol="1" spcCol="1270" anchor="ctr" anchorCtr="0">
            <a:noAutofit/>
          </a:bodyPr>
          <a:lstStyle/>
          <a:p>
            <a:pPr marL="0" lvl="0" indent="0" algn="ctr" defTabSz="2133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800" b="1" kern="1200" dirty="0">
                <a:solidFill>
                  <a:srgbClr val="782320"/>
                </a:solidFill>
                <a:latin typeface="+mn-lt"/>
                <a:cs typeface="Times New Roman" panose="02020603050405020304" pitchFamily="18" charset="0"/>
              </a:rPr>
              <a:t>NIHBPSS III</a:t>
            </a:r>
          </a:p>
        </p:txBody>
      </p:sp>
      <p:sp>
        <p:nvSpPr>
          <p:cNvPr id="7" name="Freeform: Shape 6" descr="Awarded August 2022&#10;Available for new awards&#10;">
            <a:extLst>
              <a:ext uri="{FF2B5EF4-FFF2-40B4-BE49-F238E27FC236}">
                <a16:creationId xmlns:a16="http://schemas.microsoft.com/office/drawing/2014/main" id="{3EB1610F-DCA8-4998-8C84-CAC91E516E91}"/>
              </a:ext>
            </a:extLst>
          </p:cNvPr>
          <p:cNvSpPr/>
          <p:nvPr/>
        </p:nvSpPr>
        <p:spPr>
          <a:xfrm>
            <a:off x="4559806" y="3053830"/>
            <a:ext cx="7022593" cy="871602"/>
          </a:xfrm>
          <a:custGeom>
            <a:avLst/>
            <a:gdLst>
              <a:gd name="connsiteX0" fmla="*/ 145270 w 871601"/>
              <a:gd name="connsiteY0" fmla="*/ 0 h 7022592"/>
              <a:gd name="connsiteX1" fmla="*/ 726331 w 871601"/>
              <a:gd name="connsiteY1" fmla="*/ 0 h 7022592"/>
              <a:gd name="connsiteX2" fmla="*/ 871601 w 871601"/>
              <a:gd name="connsiteY2" fmla="*/ 145270 h 7022592"/>
              <a:gd name="connsiteX3" fmla="*/ 871601 w 871601"/>
              <a:gd name="connsiteY3" fmla="*/ 7022592 h 7022592"/>
              <a:gd name="connsiteX4" fmla="*/ 871601 w 871601"/>
              <a:gd name="connsiteY4" fmla="*/ 7022592 h 7022592"/>
              <a:gd name="connsiteX5" fmla="*/ 0 w 871601"/>
              <a:gd name="connsiteY5" fmla="*/ 7022592 h 7022592"/>
              <a:gd name="connsiteX6" fmla="*/ 0 w 871601"/>
              <a:gd name="connsiteY6" fmla="*/ 7022592 h 7022592"/>
              <a:gd name="connsiteX7" fmla="*/ 0 w 871601"/>
              <a:gd name="connsiteY7" fmla="*/ 145270 h 7022592"/>
              <a:gd name="connsiteX8" fmla="*/ 145270 w 871601"/>
              <a:gd name="connsiteY8" fmla="*/ 0 h 7022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1601" h="7022592">
                <a:moveTo>
                  <a:pt x="871601" y="1170460"/>
                </a:moveTo>
                <a:lnTo>
                  <a:pt x="871601" y="5852132"/>
                </a:lnTo>
                <a:cubicBezTo>
                  <a:pt x="871601" y="6498554"/>
                  <a:pt x="863529" y="7022588"/>
                  <a:pt x="853571" y="7022588"/>
                </a:cubicBezTo>
                <a:lnTo>
                  <a:pt x="0" y="7022588"/>
                </a:lnTo>
                <a:lnTo>
                  <a:pt x="0" y="7022588"/>
                </a:lnTo>
                <a:lnTo>
                  <a:pt x="0" y="4"/>
                </a:lnTo>
                <a:lnTo>
                  <a:pt x="0" y="4"/>
                </a:lnTo>
                <a:lnTo>
                  <a:pt x="853571" y="4"/>
                </a:lnTo>
                <a:cubicBezTo>
                  <a:pt x="863529" y="4"/>
                  <a:pt x="871601" y="524038"/>
                  <a:pt x="871601" y="1170460"/>
                </a:cubicBezTo>
                <a:close/>
              </a:path>
            </a:pathLst>
          </a:custGeom>
          <a:solidFill>
            <a:srgbClr val="C9A7A6">
              <a:alpha val="90000"/>
            </a:srgbClr>
          </a:solidFill>
          <a:ln>
            <a:solidFill>
              <a:srgbClr val="C9A7A6">
                <a:alpha val="90000"/>
              </a:srgb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651" tIns="166373" rIns="290198" bIns="166374" numCol="1" spcCol="1270" anchor="ctr" anchorCtr="0">
            <a:noAutofit/>
          </a:bodyPr>
          <a:lstStyle/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400" kern="1200" dirty="0">
                <a:latin typeface="+mn-lt"/>
                <a:cs typeface="Times New Roman" panose="02020603050405020304" pitchFamily="18" charset="0"/>
              </a:rPr>
              <a:t>Awarded August 2022</a:t>
            </a:r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400" kern="1200" dirty="0">
                <a:latin typeface="+mn-lt"/>
                <a:cs typeface="Times New Roman" panose="02020603050405020304" pitchFamily="18" charset="0"/>
              </a:rPr>
              <a:t>Available for new awards</a:t>
            </a:r>
          </a:p>
        </p:txBody>
      </p:sp>
      <p:sp>
        <p:nvSpPr>
          <p:cNvPr id="10" name="Freeform: Shape 9" descr="NIHCATS III&#10;">
            <a:extLst>
              <a:ext uri="{FF2B5EF4-FFF2-40B4-BE49-F238E27FC236}">
                <a16:creationId xmlns:a16="http://schemas.microsoft.com/office/drawing/2014/main" id="{BC6AF819-FE42-4BDF-AC6F-CD080867EEF2}"/>
              </a:ext>
            </a:extLst>
          </p:cNvPr>
          <p:cNvSpPr/>
          <p:nvPr/>
        </p:nvSpPr>
        <p:spPr>
          <a:xfrm>
            <a:off x="609600" y="4088856"/>
            <a:ext cx="3950208" cy="1089501"/>
          </a:xfrm>
          <a:custGeom>
            <a:avLst/>
            <a:gdLst>
              <a:gd name="connsiteX0" fmla="*/ 0 w 3950208"/>
              <a:gd name="connsiteY0" fmla="*/ 181587 h 1089501"/>
              <a:gd name="connsiteX1" fmla="*/ 181587 w 3950208"/>
              <a:gd name="connsiteY1" fmla="*/ 0 h 1089501"/>
              <a:gd name="connsiteX2" fmla="*/ 3768621 w 3950208"/>
              <a:gd name="connsiteY2" fmla="*/ 0 h 1089501"/>
              <a:gd name="connsiteX3" fmla="*/ 3950208 w 3950208"/>
              <a:gd name="connsiteY3" fmla="*/ 181587 h 1089501"/>
              <a:gd name="connsiteX4" fmla="*/ 3950208 w 3950208"/>
              <a:gd name="connsiteY4" fmla="*/ 907914 h 1089501"/>
              <a:gd name="connsiteX5" fmla="*/ 3768621 w 3950208"/>
              <a:gd name="connsiteY5" fmla="*/ 1089501 h 1089501"/>
              <a:gd name="connsiteX6" fmla="*/ 181587 w 3950208"/>
              <a:gd name="connsiteY6" fmla="*/ 1089501 h 1089501"/>
              <a:gd name="connsiteX7" fmla="*/ 0 w 3950208"/>
              <a:gd name="connsiteY7" fmla="*/ 907914 h 1089501"/>
              <a:gd name="connsiteX8" fmla="*/ 0 w 3950208"/>
              <a:gd name="connsiteY8" fmla="*/ 181587 h 1089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50208" h="1089501">
                <a:moveTo>
                  <a:pt x="0" y="181587"/>
                </a:moveTo>
                <a:cubicBezTo>
                  <a:pt x="0" y="81299"/>
                  <a:pt x="81299" y="0"/>
                  <a:pt x="181587" y="0"/>
                </a:cubicBezTo>
                <a:lnTo>
                  <a:pt x="3768621" y="0"/>
                </a:lnTo>
                <a:cubicBezTo>
                  <a:pt x="3868909" y="0"/>
                  <a:pt x="3950208" y="81299"/>
                  <a:pt x="3950208" y="181587"/>
                </a:cubicBezTo>
                <a:lnTo>
                  <a:pt x="3950208" y="907914"/>
                </a:lnTo>
                <a:cubicBezTo>
                  <a:pt x="3950208" y="1008202"/>
                  <a:pt x="3868909" y="1089501"/>
                  <a:pt x="3768621" y="1089501"/>
                </a:cubicBezTo>
                <a:lnTo>
                  <a:pt x="181587" y="1089501"/>
                </a:lnTo>
                <a:cubicBezTo>
                  <a:pt x="81299" y="1089501"/>
                  <a:pt x="0" y="1008202"/>
                  <a:pt x="0" y="907914"/>
                </a:cubicBezTo>
                <a:lnTo>
                  <a:pt x="0" y="181587"/>
                </a:lnTo>
                <a:close/>
              </a:path>
            </a:pathLst>
          </a:custGeom>
          <a:noFill/>
          <a:ln>
            <a:solidFill>
              <a:srgbClr val="F18A02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6065" tIns="144625" rIns="236065" bIns="144625" numCol="1" spcCol="1270" anchor="ctr" anchorCtr="0">
            <a:noAutofit/>
          </a:bodyPr>
          <a:lstStyle/>
          <a:p>
            <a:pPr marL="0" lvl="0" indent="0" algn="ctr" defTabSz="2133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800" b="1" kern="1200" dirty="0">
                <a:solidFill>
                  <a:srgbClr val="F18A02"/>
                </a:solidFill>
                <a:latin typeface="+mn-lt"/>
                <a:cs typeface="Times New Roman" panose="02020603050405020304" pitchFamily="18" charset="0"/>
              </a:rPr>
              <a:t>NIHCATS III</a:t>
            </a:r>
          </a:p>
        </p:txBody>
      </p:sp>
      <p:sp>
        <p:nvSpPr>
          <p:cNvPr id="9" name="Freeform: Shape 8" descr="Ends July 2023&#10;Currently in acquisition planning for NIHCATS 4&#10;">
            <a:extLst>
              <a:ext uri="{FF2B5EF4-FFF2-40B4-BE49-F238E27FC236}">
                <a16:creationId xmlns:a16="http://schemas.microsoft.com/office/drawing/2014/main" id="{D7B930DD-DCC5-4D7B-8184-018C5B15E6FB}"/>
              </a:ext>
            </a:extLst>
          </p:cNvPr>
          <p:cNvSpPr/>
          <p:nvPr/>
        </p:nvSpPr>
        <p:spPr>
          <a:xfrm>
            <a:off x="4559806" y="4197806"/>
            <a:ext cx="7022593" cy="871602"/>
          </a:xfrm>
          <a:custGeom>
            <a:avLst/>
            <a:gdLst>
              <a:gd name="connsiteX0" fmla="*/ 145270 w 871601"/>
              <a:gd name="connsiteY0" fmla="*/ 0 h 7022592"/>
              <a:gd name="connsiteX1" fmla="*/ 726331 w 871601"/>
              <a:gd name="connsiteY1" fmla="*/ 0 h 7022592"/>
              <a:gd name="connsiteX2" fmla="*/ 871601 w 871601"/>
              <a:gd name="connsiteY2" fmla="*/ 145270 h 7022592"/>
              <a:gd name="connsiteX3" fmla="*/ 871601 w 871601"/>
              <a:gd name="connsiteY3" fmla="*/ 7022592 h 7022592"/>
              <a:gd name="connsiteX4" fmla="*/ 871601 w 871601"/>
              <a:gd name="connsiteY4" fmla="*/ 7022592 h 7022592"/>
              <a:gd name="connsiteX5" fmla="*/ 0 w 871601"/>
              <a:gd name="connsiteY5" fmla="*/ 7022592 h 7022592"/>
              <a:gd name="connsiteX6" fmla="*/ 0 w 871601"/>
              <a:gd name="connsiteY6" fmla="*/ 7022592 h 7022592"/>
              <a:gd name="connsiteX7" fmla="*/ 0 w 871601"/>
              <a:gd name="connsiteY7" fmla="*/ 145270 h 7022592"/>
              <a:gd name="connsiteX8" fmla="*/ 145270 w 871601"/>
              <a:gd name="connsiteY8" fmla="*/ 0 h 7022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1601" h="7022592">
                <a:moveTo>
                  <a:pt x="871601" y="1170460"/>
                </a:moveTo>
                <a:lnTo>
                  <a:pt x="871601" y="5852132"/>
                </a:lnTo>
                <a:cubicBezTo>
                  <a:pt x="871601" y="6498554"/>
                  <a:pt x="863529" y="7022588"/>
                  <a:pt x="853571" y="7022588"/>
                </a:cubicBezTo>
                <a:lnTo>
                  <a:pt x="0" y="7022588"/>
                </a:lnTo>
                <a:lnTo>
                  <a:pt x="0" y="7022588"/>
                </a:lnTo>
                <a:lnTo>
                  <a:pt x="0" y="4"/>
                </a:lnTo>
                <a:lnTo>
                  <a:pt x="0" y="4"/>
                </a:lnTo>
                <a:lnTo>
                  <a:pt x="853571" y="4"/>
                </a:lnTo>
                <a:cubicBezTo>
                  <a:pt x="863529" y="4"/>
                  <a:pt x="871601" y="524038"/>
                  <a:pt x="871601" y="1170460"/>
                </a:cubicBezTo>
                <a:close/>
              </a:path>
            </a:pathLst>
          </a:custGeom>
          <a:solidFill>
            <a:srgbClr val="F9D09A">
              <a:alpha val="90000"/>
            </a:srgbClr>
          </a:solidFill>
          <a:ln>
            <a:solidFill>
              <a:srgbClr val="F9D09A">
                <a:alpha val="90000"/>
              </a:srgb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651" tIns="166373" rIns="290198" bIns="166374" numCol="1" spcCol="1270" anchor="ctr" anchorCtr="0">
            <a:noAutofit/>
          </a:bodyPr>
          <a:lstStyle/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400" kern="1200" dirty="0">
                <a:latin typeface="+mn-lt"/>
                <a:cs typeface="Times New Roman" panose="02020603050405020304" pitchFamily="18" charset="0"/>
              </a:rPr>
              <a:t>Ends July 2023</a:t>
            </a:r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400" kern="1200" dirty="0">
                <a:latin typeface="+mn-lt"/>
                <a:cs typeface="Times New Roman" panose="02020603050405020304" pitchFamily="18" charset="0"/>
              </a:rPr>
              <a:t>Currently in acquisition planning for NIHCATS IV</a:t>
            </a:r>
          </a:p>
        </p:txBody>
      </p:sp>
      <p:sp>
        <p:nvSpPr>
          <p:cNvPr id="13" name="Freeform: Shape 12" descr="PICS 2&#10;">
            <a:extLst>
              <a:ext uri="{FF2B5EF4-FFF2-40B4-BE49-F238E27FC236}">
                <a16:creationId xmlns:a16="http://schemas.microsoft.com/office/drawing/2014/main" id="{7F0B7360-CC76-4E3D-B69D-6E2614A66015}"/>
              </a:ext>
            </a:extLst>
          </p:cNvPr>
          <p:cNvSpPr/>
          <p:nvPr/>
        </p:nvSpPr>
        <p:spPr>
          <a:xfrm>
            <a:off x="609600" y="5232832"/>
            <a:ext cx="3950208" cy="1089501"/>
          </a:xfrm>
          <a:custGeom>
            <a:avLst/>
            <a:gdLst>
              <a:gd name="connsiteX0" fmla="*/ 0 w 3950208"/>
              <a:gd name="connsiteY0" fmla="*/ 181587 h 1089501"/>
              <a:gd name="connsiteX1" fmla="*/ 181587 w 3950208"/>
              <a:gd name="connsiteY1" fmla="*/ 0 h 1089501"/>
              <a:gd name="connsiteX2" fmla="*/ 3768621 w 3950208"/>
              <a:gd name="connsiteY2" fmla="*/ 0 h 1089501"/>
              <a:gd name="connsiteX3" fmla="*/ 3950208 w 3950208"/>
              <a:gd name="connsiteY3" fmla="*/ 181587 h 1089501"/>
              <a:gd name="connsiteX4" fmla="*/ 3950208 w 3950208"/>
              <a:gd name="connsiteY4" fmla="*/ 907914 h 1089501"/>
              <a:gd name="connsiteX5" fmla="*/ 3768621 w 3950208"/>
              <a:gd name="connsiteY5" fmla="*/ 1089501 h 1089501"/>
              <a:gd name="connsiteX6" fmla="*/ 181587 w 3950208"/>
              <a:gd name="connsiteY6" fmla="*/ 1089501 h 1089501"/>
              <a:gd name="connsiteX7" fmla="*/ 0 w 3950208"/>
              <a:gd name="connsiteY7" fmla="*/ 907914 h 1089501"/>
              <a:gd name="connsiteX8" fmla="*/ 0 w 3950208"/>
              <a:gd name="connsiteY8" fmla="*/ 181587 h 1089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50208" h="1089501">
                <a:moveTo>
                  <a:pt x="0" y="181587"/>
                </a:moveTo>
                <a:cubicBezTo>
                  <a:pt x="0" y="81299"/>
                  <a:pt x="81299" y="0"/>
                  <a:pt x="181587" y="0"/>
                </a:cubicBezTo>
                <a:lnTo>
                  <a:pt x="3768621" y="0"/>
                </a:lnTo>
                <a:cubicBezTo>
                  <a:pt x="3868909" y="0"/>
                  <a:pt x="3950208" y="81299"/>
                  <a:pt x="3950208" y="181587"/>
                </a:cubicBezTo>
                <a:lnTo>
                  <a:pt x="3950208" y="907914"/>
                </a:lnTo>
                <a:cubicBezTo>
                  <a:pt x="3950208" y="1008202"/>
                  <a:pt x="3868909" y="1089501"/>
                  <a:pt x="3768621" y="1089501"/>
                </a:cubicBezTo>
                <a:lnTo>
                  <a:pt x="181587" y="1089501"/>
                </a:lnTo>
                <a:cubicBezTo>
                  <a:pt x="81299" y="1089501"/>
                  <a:pt x="0" y="1008202"/>
                  <a:pt x="0" y="907914"/>
                </a:cubicBezTo>
                <a:lnTo>
                  <a:pt x="0" y="181587"/>
                </a:lnTo>
                <a:close/>
              </a:path>
            </a:pathLst>
          </a:custGeom>
          <a:noFill/>
          <a:ln>
            <a:solidFill>
              <a:srgbClr val="C7001B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36065" tIns="144625" rIns="236065" bIns="144625" numCol="1" spcCol="1270" anchor="ctr" anchorCtr="0">
            <a:noAutofit/>
          </a:bodyPr>
          <a:lstStyle/>
          <a:p>
            <a:pPr marL="0" lvl="0" indent="0" algn="ctr" defTabSz="2133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4800" b="1" kern="1200" dirty="0">
                <a:solidFill>
                  <a:srgbClr val="C7001B"/>
                </a:solidFill>
                <a:latin typeface="+mn-lt"/>
                <a:cs typeface="Times New Roman" panose="02020603050405020304" pitchFamily="18" charset="0"/>
              </a:rPr>
              <a:t>PICS II</a:t>
            </a:r>
          </a:p>
        </p:txBody>
      </p:sp>
      <p:sp>
        <p:nvSpPr>
          <p:cNvPr id="12" name="Freeform: Shape 11" descr="Ends December 2023&#10;Currently in acquisition planning for PICS 3&#10;">
            <a:extLst>
              <a:ext uri="{FF2B5EF4-FFF2-40B4-BE49-F238E27FC236}">
                <a16:creationId xmlns:a16="http://schemas.microsoft.com/office/drawing/2014/main" id="{F73D5DE4-7990-4F8E-A5B7-DE5E5BB78AC3}"/>
              </a:ext>
            </a:extLst>
          </p:cNvPr>
          <p:cNvSpPr/>
          <p:nvPr/>
        </p:nvSpPr>
        <p:spPr>
          <a:xfrm>
            <a:off x="4559806" y="5341782"/>
            <a:ext cx="7022593" cy="871602"/>
          </a:xfrm>
          <a:custGeom>
            <a:avLst/>
            <a:gdLst>
              <a:gd name="connsiteX0" fmla="*/ 145270 w 871601"/>
              <a:gd name="connsiteY0" fmla="*/ 0 h 7022592"/>
              <a:gd name="connsiteX1" fmla="*/ 726331 w 871601"/>
              <a:gd name="connsiteY1" fmla="*/ 0 h 7022592"/>
              <a:gd name="connsiteX2" fmla="*/ 871601 w 871601"/>
              <a:gd name="connsiteY2" fmla="*/ 145270 h 7022592"/>
              <a:gd name="connsiteX3" fmla="*/ 871601 w 871601"/>
              <a:gd name="connsiteY3" fmla="*/ 7022592 h 7022592"/>
              <a:gd name="connsiteX4" fmla="*/ 871601 w 871601"/>
              <a:gd name="connsiteY4" fmla="*/ 7022592 h 7022592"/>
              <a:gd name="connsiteX5" fmla="*/ 0 w 871601"/>
              <a:gd name="connsiteY5" fmla="*/ 7022592 h 7022592"/>
              <a:gd name="connsiteX6" fmla="*/ 0 w 871601"/>
              <a:gd name="connsiteY6" fmla="*/ 7022592 h 7022592"/>
              <a:gd name="connsiteX7" fmla="*/ 0 w 871601"/>
              <a:gd name="connsiteY7" fmla="*/ 145270 h 7022592"/>
              <a:gd name="connsiteX8" fmla="*/ 145270 w 871601"/>
              <a:gd name="connsiteY8" fmla="*/ 0 h 7022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71601" h="7022592">
                <a:moveTo>
                  <a:pt x="871601" y="1170460"/>
                </a:moveTo>
                <a:lnTo>
                  <a:pt x="871601" y="5852132"/>
                </a:lnTo>
                <a:cubicBezTo>
                  <a:pt x="871601" y="6498554"/>
                  <a:pt x="863529" y="7022588"/>
                  <a:pt x="853571" y="7022588"/>
                </a:cubicBezTo>
                <a:lnTo>
                  <a:pt x="0" y="7022588"/>
                </a:lnTo>
                <a:lnTo>
                  <a:pt x="0" y="7022588"/>
                </a:lnTo>
                <a:lnTo>
                  <a:pt x="0" y="4"/>
                </a:lnTo>
                <a:lnTo>
                  <a:pt x="0" y="4"/>
                </a:lnTo>
                <a:lnTo>
                  <a:pt x="853571" y="4"/>
                </a:lnTo>
                <a:cubicBezTo>
                  <a:pt x="863529" y="4"/>
                  <a:pt x="871601" y="524038"/>
                  <a:pt x="871601" y="1170460"/>
                </a:cubicBezTo>
                <a:close/>
              </a:path>
            </a:pathLst>
          </a:custGeom>
          <a:solidFill>
            <a:srgbClr val="E999A4">
              <a:alpha val="90000"/>
            </a:srgbClr>
          </a:solidFill>
          <a:ln>
            <a:solidFill>
              <a:srgbClr val="E999A4">
                <a:alpha val="90000"/>
              </a:srgb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47651" tIns="166373" rIns="290198" bIns="166374" numCol="1" spcCol="1270" anchor="ctr" anchorCtr="0">
            <a:noAutofit/>
          </a:bodyPr>
          <a:lstStyle/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400" kern="1200" dirty="0">
                <a:latin typeface="+mn-lt"/>
                <a:cs typeface="Times New Roman" panose="02020603050405020304" pitchFamily="18" charset="0"/>
              </a:rPr>
              <a:t>Ends December 2023</a:t>
            </a:r>
          </a:p>
          <a:p>
            <a:pPr marL="228600" lvl="1" indent="-228600" algn="l" defTabSz="10668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"/>
            </a:pPr>
            <a:r>
              <a:rPr lang="en-US" sz="2400" kern="1200" dirty="0">
                <a:latin typeface="+mn-lt"/>
                <a:cs typeface="Times New Roman" panose="02020603050405020304" pitchFamily="18" charset="0"/>
              </a:rPr>
              <a:t>Currently in acquisition planning for PICS III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D5987E-0746-4313-B8EB-90565FB4C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C6CAFA-F1C9-43C6-9060-FC46074B9EE7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3175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E132B76-6E0B-4C34-95C4-2320DC1F1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cs typeface="Times New Roman" panose="02020603050405020304" pitchFamily="18" charset="0"/>
              </a:rPr>
              <a:t>LTASC Transition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211DEE-40A4-4960-BFDE-66E6117E2538}"/>
              </a:ext>
            </a:extLst>
          </p:cNvPr>
          <p:cNvSpPr/>
          <p:nvPr/>
        </p:nvSpPr>
        <p:spPr>
          <a:xfrm>
            <a:off x="332793" y="2165681"/>
            <a:ext cx="2634342" cy="114183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LTASC III awarded 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on August 1, 2022, 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to twelve (12) small businesses.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8F3342-EB32-464C-B0DC-378A065A19DD}"/>
              </a:ext>
            </a:extLst>
          </p:cNvPr>
          <p:cNvSpPr/>
          <p:nvPr/>
        </p:nvSpPr>
        <p:spPr>
          <a:xfrm>
            <a:off x="4457326" y="1985484"/>
            <a:ext cx="3462857" cy="1502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The government received four protests 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(2 agency level and 2 GAO level) which have all been dismissed as of September 22, 2022.</a:t>
            </a:r>
            <a:br>
              <a:rPr lang="en-US" sz="1400" dirty="0">
                <a:solidFill>
                  <a:schemeClr val="tx1"/>
                </a:solidFill>
              </a:rPr>
            </a:b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 However, the government has decided to take corrective actions to review the technical evaluation results.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290714-3A79-4F7A-A06F-5865295B778A}"/>
              </a:ext>
            </a:extLst>
          </p:cNvPr>
          <p:cNvSpPr/>
          <p:nvPr/>
        </p:nvSpPr>
        <p:spPr>
          <a:xfrm>
            <a:off x="3370962" y="4472281"/>
            <a:ext cx="5570375" cy="15022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1"/>
                </a:solidFill>
              </a:rPr>
              <a:t>During the period of revisiting the technical evaluation results, there will be </a:t>
            </a:r>
            <a:r>
              <a:rPr lang="en-US" b="1" i="1" dirty="0">
                <a:solidFill>
                  <a:schemeClr val="tx1"/>
                </a:solidFill>
              </a:rPr>
              <a:t>no break in services</a:t>
            </a:r>
            <a:r>
              <a:rPr lang="en-US" i="1" dirty="0">
                <a:solidFill>
                  <a:schemeClr val="tx1"/>
                </a:solidFill>
              </a:rPr>
              <a:t>. </a:t>
            </a:r>
            <a:r>
              <a:rPr lang="en-US" b="1" i="1" dirty="0">
                <a:solidFill>
                  <a:schemeClr val="tx1"/>
                </a:solidFill>
              </a:rPr>
              <a:t>LTASC II contracts are available to meet customer needs</a:t>
            </a:r>
            <a:r>
              <a:rPr lang="en-US" i="1" dirty="0">
                <a:solidFill>
                  <a:schemeClr val="tx1"/>
                </a:solidFill>
              </a:rPr>
              <a:t>. Customers may compete new task orders or recompete existing task orders for one base year.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37D15B-8BC6-40F7-8A56-0CFE69BF0385}"/>
              </a:ext>
            </a:extLst>
          </p:cNvPr>
          <p:cNvSpPr/>
          <p:nvPr/>
        </p:nvSpPr>
        <p:spPr>
          <a:xfrm>
            <a:off x="9236207" y="2167430"/>
            <a:ext cx="2633472" cy="1138336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We expect LTASC III to be 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up and running on about </a:t>
            </a:r>
            <a:br>
              <a:rPr lang="en-US" sz="1400" dirty="0">
                <a:solidFill>
                  <a:schemeClr val="tx1"/>
                </a:solidFill>
              </a:rPr>
            </a:br>
            <a:r>
              <a:rPr lang="en-US" sz="1400" dirty="0">
                <a:solidFill>
                  <a:schemeClr val="tx1"/>
                </a:solidFill>
              </a:rPr>
              <a:t>November 15, 2022.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FC0E5FF-EB05-4791-A76B-D1F2DCE676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967135" y="2736598"/>
            <a:ext cx="6269072" cy="0"/>
          </a:xfrm>
          <a:prstGeom prst="line">
            <a:avLst/>
          </a:prstGeom>
          <a:ln w="22225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0581E3F5-7E77-4A66-A60C-80C41761E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2"/>
            <a:endCxn id="10" idx="1"/>
          </p:cNvCxnSpPr>
          <p:nvPr/>
        </p:nvCxnSpPr>
        <p:spPr>
          <a:xfrm rot="16200000" flipH="1">
            <a:off x="1552523" y="3404956"/>
            <a:ext cx="1915881" cy="1720998"/>
          </a:xfrm>
          <a:prstGeom prst="bentConnector2">
            <a:avLst/>
          </a:prstGeom>
          <a:ln w="22225">
            <a:solidFill>
              <a:srgbClr val="33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FE1FDA8A-869A-4201-8523-86BD4677B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0" idx="3"/>
            <a:endCxn id="11" idx="2"/>
          </p:cNvCxnSpPr>
          <p:nvPr/>
        </p:nvCxnSpPr>
        <p:spPr>
          <a:xfrm flipV="1">
            <a:off x="8941337" y="3305766"/>
            <a:ext cx="1611606" cy="1917630"/>
          </a:xfrm>
          <a:prstGeom prst="bentConnector2">
            <a:avLst/>
          </a:prstGeom>
          <a:ln w="22225">
            <a:solidFill>
              <a:srgbClr val="3366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0D9A0A-FF2E-4C2B-9115-90FE82F8D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66E82-28D8-4D3A-A595-FE4009EAC9ED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3112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873828"/>
            <a:ext cx="9144000" cy="762000"/>
          </a:xfrm>
        </p:spPr>
        <p:txBody>
          <a:bodyPr>
            <a:normAutofit/>
          </a:bodyPr>
          <a:lstStyle/>
          <a:p>
            <a:r>
              <a:rPr lang="en-US" dirty="0">
                <a:cs typeface="Times New Roman" panose="02020603050405020304" pitchFamily="18" charset="0"/>
              </a:rPr>
              <a:t>Contact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520" y="1741714"/>
            <a:ext cx="10982960" cy="4659086"/>
          </a:xfrm>
        </p:spPr>
        <p:txBody>
          <a:bodyPr>
            <a:normAutofit/>
          </a:bodyPr>
          <a:lstStyle/>
          <a:p>
            <a:pPr marL="914400" lvl="1" indent="-452438">
              <a:buFont typeface="Arial" panose="020B0604020202020204" pitchFamily="34" charset="0"/>
              <a:buChar char="•"/>
            </a:pPr>
            <a:r>
              <a:rPr lang="en-US" sz="2200" dirty="0">
                <a:cs typeface="Times New Roman" panose="02020603050405020304" pitchFamily="18" charset="0"/>
              </a:rPr>
              <a:t>Brian Goodger, OLAO Associate Director </a:t>
            </a:r>
            <a:r>
              <a:rPr lang="en-US" sz="2200" dirty="0">
                <a:cs typeface="Times New Roman" panose="02020603050405020304" pitchFamily="18" charset="0"/>
                <a:hlinkClick r:id="rId2"/>
              </a:rPr>
              <a:t>Brian.Goodger@nih.gov</a:t>
            </a:r>
            <a:r>
              <a:rPr lang="en-US" sz="2200" dirty="0">
                <a:cs typeface="Times New Roman" panose="02020603050405020304" pitchFamily="18" charset="0"/>
              </a:rPr>
              <a:t> </a:t>
            </a:r>
          </a:p>
          <a:p>
            <a:pPr marL="914400" lvl="1" indent="-452438">
              <a:buFont typeface="Arial" panose="020B0604020202020204" pitchFamily="34" charset="0"/>
              <a:buChar char="•"/>
            </a:pPr>
            <a:r>
              <a:rPr lang="en-US" sz="2200" dirty="0">
                <a:cs typeface="Times New Roman" panose="02020603050405020304" pitchFamily="18" charset="0"/>
              </a:rPr>
              <a:t>Darnese M. Wilkerson, OLAO-OA Director, </a:t>
            </a:r>
            <a:r>
              <a:rPr lang="en-US" sz="2200" dirty="0">
                <a:cs typeface="Times New Roman" panose="02020603050405020304" pitchFamily="18" charset="0"/>
                <a:hlinkClick r:id="rId3"/>
              </a:rPr>
              <a:t>Darnese.Wilkerson@nih.gov</a:t>
            </a:r>
            <a:r>
              <a:rPr lang="en-US" sz="2200" dirty="0">
                <a:cs typeface="Times New Roman" panose="02020603050405020304" pitchFamily="18" charset="0"/>
              </a:rPr>
              <a:t>	</a:t>
            </a:r>
          </a:p>
          <a:p>
            <a:pPr marL="914400" lvl="1" indent="-452438">
              <a:buFont typeface="Arial" panose="020B0604020202020204" pitchFamily="34" charset="0"/>
              <a:buChar char="•"/>
            </a:pPr>
            <a:r>
              <a:rPr lang="en-US" sz="2200" dirty="0">
                <a:cs typeface="Times New Roman" panose="02020603050405020304" pitchFamily="18" charset="0"/>
              </a:rPr>
              <a:t>Terita Stevenson, OLAO-OA Strategic Contracting Branch Chief, </a:t>
            </a:r>
            <a:r>
              <a:rPr lang="en-US" sz="2200" dirty="0">
                <a:cs typeface="Times New Roman" panose="02020603050405020304" pitchFamily="18" charset="0"/>
                <a:hlinkClick r:id="rId4"/>
              </a:rPr>
              <a:t>stevenst@od.nih.gov</a:t>
            </a:r>
            <a:r>
              <a:rPr lang="en-US" sz="2200" dirty="0">
                <a:cs typeface="Times New Roman" panose="02020603050405020304" pitchFamily="18" charset="0"/>
              </a:rPr>
              <a:t>	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1962" lvl="1" indent="0">
              <a:buNone/>
            </a:pPr>
            <a:r>
              <a:rPr lang="en-US" dirty="0">
                <a:cs typeface="Times New Roman" panose="02020603050405020304" pitchFamily="18" charset="0"/>
              </a:rPr>
              <a:t>NIH-Wide Vehicle Contact Information</a:t>
            </a:r>
            <a:br>
              <a:rPr lang="fr-FR" dirty="0">
                <a:cs typeface="Times New Roman" panose="02020603050405020304" pitchFamily="18" charset="0"/>
              </a:rPr>
            </a:br>
            <a:endParaRPr lang="fr-FR" dirty="0">
              <a:cs typeface="Times New Roman" panose="02020603050405020304" pitchFamily="18" charset="0"/>
            </a:endParaRPr>
          </a:p>
          <a:p>
            <a:pPr marL="914400" lvl="1" indent="-452438">
              <a:buFont typeface="Arial" panose="020B0604020202020204" pitchFamily="34" charset="0"/>
              <a:buChar char="•"/>
            </a:pPr>
            <a:r>
              <a:rPr lang="fr-FR" sz="2200" dirty="0">
                <a:cs typeface="Times New Roman" panose="02020603050405020304" pitchFamily="18" charset="0"/>
              </a:rPr>
              <a:t>LTASC III Email: </a:t>
            </a:r>
            <a:r>
              <a:rPr lang="fr-FR" sz="2200" dirty="0">
                <a:cs typeface="Times New Roman" panose="02020603050405020304" pitchFamily="18" charset="0"/>
                <a:hlinkClick r:id="rId5"/>
              </a:rPr>
              <a:t>LTASCIII@mail.nih.gov</a:t>
            </a:r>
            <a:endParaRPr lang="fr-FR" sz="2200" dirty="0">
              <a:cs typeface="Times New Roman" panose="02020603050405020304" pitchFamily="18" charset="0"/>
            </a:endParaRPr>
          </a:p>
          <a:p>
            <a:pPr marL="914400" lvl="1" indent="-452438">
              <a:buFont typeface="Arial" panose="020B0604020202020204" pitchFamily="34" charset="0"/>
              <a:buChar char="•"/>
            </a:pPr>
            <a:r>
              <a:rPr lang="en-US" sz="2200" dirty="0">
                <a:cs typeface="Times New Roman" panose="02020603050405020304" pitchFamily="18" charset="0"/>
              </a:rPr>
              <a:t>NIHBPSS III Email: </a:t>
            </a:r>
            <a:r>
              <a:rPr lang="en-US" sz="2200" dirty="0">
                <a:cs typeface="Times New Roman" panose="02020603050405020304" pitchFamily="18" charset="0"/>
                <a:hlinkClick r:id="rId6"/>
              </a:rPr>
              <a:t>NIHBPSSIII@mail.nih.gov</a:t>
            </a:r>
            <a:endParaRPr lang="en-US" sz="2200" dirty="0">
              <a:cs typeface="Times New Roman" panose="02020603050405020304" pitchFamily="18" charset="0"/>
            </a:endParaRPr>
          </a:p>
          <a:p>
            <a:pPr marL="914400" lvl="1" indent="-452438">
              <a:buFont typeface="Arial" panose="020B0604020202020204" pitchFamily="34" charset="0"/>
              <a:buChar char="•"/>
            </a:pPr>
            <a:r>
              <a:rPr lang="fr-FR" sz="2200" dirty="0">
                <a:cs typeface="Times New Roman" panose="02020603050405020304" pitchFamily="18" charset="0"/>
              </a:rPr>
              <a:t>NIHCATS III Email: </a:t>
            </a:r>
            <a:r>
              <a:rPr lang="fr-FR" sz="2200" dirty="0">
                <a:cs typeface="Times New Roman" panose="02020603050405020304" pitchFamily="18" charset="0"/>
                <a:hlinkClick r:id="rId7"/>
              </a:rPr>
              <a:t>NIHCATSIII@mail.nih.gov</a:t>
            </a:r>
            <a:endParaRPr lang="fr-FR" sz="2200" dirty="0">
              <a:cs typeface="Times New Roman" panose="02020603050405020304" pitchFamily="18" charset="0"/>
            </a:endParaRPr>
          </a:p>
          <a:p>
            <a:pPr marL="914400" lvl="1" indent="-452438">
              <a:buFont typeface="Arial" panose="020B0604020202020204" pitchFamily="34" charset="0"/>
              <a:buChar char="•"/>
            </a:pPr>
            <a:r>
              <a:rPr lang="fr-FR" sz="2200" dirty="0">
                <a:cs typeface="Times New Roman" panose="02020603050405020304" pitchFamily="18" charset="0"/>
              </a:rPr>
              <a:t>PICS II Email: </a:t>
            </a:r>
            <a:r>
              <a:rPr lang="fr-FR" sz="2200" dirty="0">
                <a:cs typeface="Times New Roman" panose="02020603050405020304" pitchFamily="18" charset="0"/>
                <a:hlinkClick r:id="rId8"/>
              </a:rPr>
              <a:t>PICSII@mail.nih.gov</a:t>
            </a:r>
            <a:endParaRPr lang="fr-FR" sz="2200" dirty="0">
              <a:cs typeface="Times New Roman" panose="02020603050405020304" pitchFamily="18" charset="0"/>
            </a:endParaRPr>
          </a:p>
          <a:p>
            <a:pPr marL="461962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3550" lvl="1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8AAF3-ECA2-4644-94FE-AB7E2C53B6BD}" type="slidenum">
              <a:rPr lang="en-US">
                <a:latin typeface="Calibri"/>
              </a:rPr>
              <a:pPr/>
              <a:t>12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66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5BE1329-BFA0-47D4-941E-5EE200CCF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OLAO Overview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8D25B87-3302-40AE-92E4-91D69E195BE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cs typeface="Times New Roman" panose="02020603050405020304" pitchFamily="18" charset="0"/>
              </a:rPr>
              <a:t>The Office of Logistics and Acquisition Operations (OLAO), within the Office of the Director (OD) of the National Institutes of Health (NIH), the preeminent 'go-to' provider of quality acquisition and logistics services to enable federal agencies to accomplish their missions by providing customized solutions.</a:t>
            </a:r>
          </a:p>
          <a:p>
            <a:r>
              <a:rPr lang="en-US" dirty="0">
                <a:cs typeface="Times New Roman" panose="02020603050405020304" pitchFamily="18" charset="0"/>
              </a:rPr>
              <a:t>Consists of the following: </a:t>
            </a:r>
          </a:p>
          <a:p>
            <a:pPr lvl="1"/>
            <a:r>
              <a:rPr lang="en-US" dirty="0">
                <a:cs typeface="Times New Roman" panose="02020603050405020304" pitchFamily="18" charset="0"/>
              </a:rPr>
              <a:t>Division of Logistics Services</a:t>
            </a:r>
          </a:p>
          <a:p>
            <a:pPr lvl="1"/>
            <a:r>
              <a:rPr lang="en-US" b="1" i="1" dirty="0">
                <a:solidFill>
                  <a:schemeClr val="accent5">
                    <a:lumMod val="75000"/>
                  </a:schemeClr>
                </a:solidFill>
                <a:cs typeface="Times New Roman" panose="02020603050405020304" pitchFamily="18" charset="0"/>
              </a:rPr>
              <a:t>Office of Acquisitions</a:t>
            </a:r>
          </a:p>
          <a:p>
            <a:pPr lvl="1"/>
            <a:r>
              <a:rPr lang="en-US" dirty="0">
                <a:cs typeface="Times New Roman" panose="02020603050405020304" pitchFamily="18" charset="0"/>
              </a:rPr>
              <a:t>NITAAC</a:t>
            </a:r>
          </a:p>
          <a:p>
            <a:pPr lvl="1"/>
            <a:r>
              <a:rPr lang="en-US" dirty="0">
                <a:cs typeface="Times New Roman" panose="02020603050405020304" pitchFamily="18" charset="0"/>
              </a:rPr>
              <a:t>Category Management &amp; Strategic Sourcing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2F66A-E1F7-4180-987B-8756C0AE8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F54806-1EB1-470E-80DC-B17B4870D0F5}" type="slidenum">
              <a:rPr lang="en-US">
                <a:solidFill>
                  <a:srgbClr val="FFFFFF">
                    <a:lumMod val="50000"/>
                  </a:srgbClr>
                </a:solidFill>
                <a:latin typeface="Calibri"/>
              </a:rPr>
              <a:pPr>
                <a:defRPr/>
              </a:pPr>
              <a:t>2</a:t>
            </a:fld>
            <a:endParaRPr lang="en-US" dirty="0">
              <a:solidFill>
                <a:srgbClr val="FFFFFF">
                  <a:lumMod val="50000"/>
                </a:srgb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8292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itle 2">
            <a:extLst>
              <a:ext uri="{FF2B5EF4-FFF2-40B4-BE49-F238E27FC236}">
                <a16:creationId xmlns:a16="http://schemas.microsoft.com/office/drawing/2014/main" id="{E7EDCD17-03C7-47B2-AEC7-607BA4F47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cs typeface="Times New Roman" panose="02020603050405020304" pitchFamily="18" charset="0"/>
              </a:rPr>
              <a:t>Mission Statement</a:t>
            </a:r>
          </a:p>
        </p:txBody>
      </p:sp>
      <p:sp>
        <p:nvSpPr>
          <p:cNvPr id="29698" name="Content Placeholder 1">
            <a:extLst>
              <a:ext uri="{FF2B5EF4-FFF2-40B4-BE49-F238E27FC236}">
                <a16:creationId xmlns:a16="http://schemas.microsoft.com/office/drawing/2014/main" id="{24AC5EE9-33FC-403D-B675-99182A506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440" y="1798638"/>
            <a:ext cx="10454640" cy="4525962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The OLAO, Office of Acquisitions produces high-quality value-added acquisition solutions, by collaborating with customers to create economies of scale to be leveraged for customer-focused mission support.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B1A82F-912D-42CA-AC50-131C19D7D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hangingPunct="1">
              <a:defRPr/>
            </a:pPr>
            <a:fld id="{A8E45921-E2D8-4CB0-A721-2828C16F5C05}" type="slidenum">
              <a:rPr lang="en-US" smtClean="0"/>
              <a:pPr eaLnBrk="1" hangingPunct="1"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2">
            <a:extLst>
              <a:ext uri="{FF2B5EF4-FFF2-40B4-BE49-F238E27FC236}">
                <a16:creationId xmlns:a16="http://schemas.microsoft.com/office/drawing/2014/main" id="{BC1EF0C5-F753-4CEB-AF4F-8BE86328E28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54926" y="3025003"/>
            <a:ext cx="2403635" cy="1165225"/>
          </a:xfrm>
        </p:spPr>
        <p:txBody>
          <a:bodyPr/>
          <a:lstStyle/>
          <a:p>
            <a:pPr algn="ctr" eaLnBrk="1" hangingPunct="1"/>
            <a:r>
              <a:rPr lang="en-US" altLang="en-US" b="1" dirty="0">
                <a:cs typeface="Times New Roman" panose="02020603050405020304" pitchFamily="18" charset="0"/>
              </a:rPr>
              <a:t>OLAO-OA Vision Guidepost</a:t>
            </a:r>
          </a:p>
        </p:txBody>
      </p:sp>
      <p:sp>
        <p:nvSpPr>
          <p:cNvPr id="5" name="Block Arc 4">
            <a:extLst>
              <a:ext uri="{FF2B5EF4-FFF2-40B4-BE49-F238E27FC236}">
                <a16:creationId xmlns:a16="http://schemas.microsoft.com/office/drawing/2014/main" id="{82E89688-49D7-461C-9A0E-953632B947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2038038" y="-190552"/>
            <a:ext cx="7597881" cy="7597881"/>
          </a:xfrm>
          <a:prstGeom prst="blockArc">
            <a:avLst>
              <a:gd name="adj1" fmla="val 18900000"/>
              <a:gd name="adj2" fmla="val 2700000"/>
              <a:gd name="adj3" fmla="val 284"/>
            </a:avLst>
          </a:prstGeom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DABAD-4E74-4C51-9F18-469D794A0EFA}"/>
              </a:ext>
            </a:extLst>
          </p:cNvPr>
          <p:cNvSpPr/>
          <p:nvPr/>
        </p:nvSpPr>
        <p:spPr>
          <a:xfrm>
            <a:off x="4736392" y="1042441"/>
            <a:ext cx="6169142" cy="513031"/>
          </a:xfrm>
          <a:custGeom>
            <a:avLst/>
            <a:gdLst>
              <a:gd name="connsiteX0" fmla="*/ 0 w 6169142"/>
              <a:gd name="connsiteY0" fmla="*/ 0 h 513031"/>
              <a:gd name="connsiteX1" fmla="*/ 6169142 w 6169142"/>
              <a:gd name="connsiteY1" fmla="*/ 0 h 513031"/>
              <a:gd name="connsiteX2" fmla="*/ 6169142 w 6169142"/>
              <a:gd name="connsiteY2" fmla="*/ 513031 h 513031"/>
              <a:gd name="connsiteX3" fmla="*/ 0 w 6169142"/>
              <a:gd name="connsiteY3" fmla="*/ 513031 h 513031"/>
              <a:gd name="connsiteX4" fmla="*/ 0 w 6169142"/>
              <a:gd name="connsiteY4" fmla="*/ 0 h 513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69142" h="513031">
                <a:moveTo>
                  <a:pt x="0" y="0"/>
                </a:moveTo>
                <a:lnTo>
                  <a:pt x="6169142" y="0"/>
                </a:lnTo>
                <a:lnTo>
                  <a:pt x="6169142" y="513031"/>
                </a:lnTo>
                <a:lnTo>
                  <a:pt x="0" y="513031"/>
                </a:lnTo>
                <a:lnTo>
                  <a:pt x="0" y="0"/>
                </a:lnTo>
                <a:close/>
              </a:path>
            </a:pathLst>
          </a:custGeom>
          <a:solidFill>
            <a:srgbClr val="316398"/>
          </a:solidFill>
          <a:ln>
            <a:noFill/>
          </a:ln>
        </p:spPr>
        <p:style>
          <a:lnRef idx="2">
            <a:scrgbClr r="0" g="0" b="0"/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07219" tIns="38100" rIns="38100" bIns="38100" numCol="1" spcCol="1270" anchor="ctr" anchorCtr="0">
            <a:noAutofit/>
          </a:bodyPr>
          <a:lstStyle/>
          <a:p>
            <a:pPr marL="0" lvl="0" indent="0" algn="l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500" kern="1200" dirty="0"/>
              <a:t>1. We perform high quality contracting actions faster than other contracting organizations. </a:t>
            </a:r>
          </a:p>
        </p:txBody>
      </p:sp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4E1DDC2C-6DCF-43CD-9A92-66EF63D77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15747" y="978312"/>
            <a:ext cx="641289" cy="641289"/>
          </a:xfrm>
          <a:prstGeom prst="flowChartAlternateProcess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0D83390-55EE-4DE7-BACB-51B4FADE958C}"/>
              </a:ext>
            </a:extLst>
          </p:cNvPr>
          <p:cNvSpPr/>
          <p:nvPr/>
        </p:nvSpPr>
        <p:spPr>
          <a:xfrm>
            <a:off x="5200988" y="1812439"/>
            <a:ext cx="5704547" cy="513031"/>
          </a:xfrm>
          <a:custGeom>
            <a:avLst/>
            <a:gdLst>
              <a:gd name="connsiteX0" fmla="*/ 0 w 5704547"/>
              <a:gd name="connsiteY0" fmla="*/ 0 h 513031"/>
              <a:gd name="connsiteX1" fmla="*/ 5704547 w 5704547"/>
              <a:gd name="connsiteY1" fmla="*/ 0 h 513031"/>
              <a:gd name="connsiteX2" fmla="*/ 5704547 w 5704547"/>
              <a:gd name="connsiteY2" fmla="*/ 513031 h 513031"/>
              <a:gd name="connsiteX3" fmla="*/ 0 w 5704547"/>
              <a:gd name="connsiteY3" fmla="*/ 513031 h 513031"/>
              <a:gd name="connsiteX4" fmla="*/ 0 w 5704547"/>
              <a:gd name="connsiteY4" fmla="*/ 0 h 513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04547" h="513031">
                <a:moveTo>
                  <a:pt x="0" y="0"/>
                </a:moveTo>
                <a:lnTo>
                  <a:pt x="5704547" y="0"/>
                </a:lnTo>
                <a:lnTo>
                  <a:pt x="5704547" y="513031"/>
                </a:lnTo>
                <a:lnTo>
                  <a:pt x="0" y="513031"/>
                </a:lnTo>
                <a:lnTo>
                  <a:pt x="0" y="0"/>
                </a:lnTo>
                <a:close/>
              </a:path>
            </a:pathLst>
          </a:custGeom>
          <a:solidFill>
            <a:srgbClr val="316398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07219" tIns="38100" rIns="38100" bIns="38100" numCol="1" spcCol="1270" anchor="ctr" anchorCtr="0">
            <a:noAutofit/>
          </a:bodyPr>
          <a:lstStyle/>
          <a:p>
            <a:pPr marL="0" lvl="0" indent="0" algn="l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500" kern="1200" dirty="0"/>
              <a:t>2. We perform our work with a high degree of integrity and transparency. </a:t>
            </a:r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55A1D427-FBBD-435D-8B8B-2F2AD78EF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80343" y="1800644"/>
            <a:ext cx="679500" cy="588956"/>
          </a:xfrm>
          <a:prstGeom prst="flowChartAlternateProcess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E7608BE-60BD-4EDD-9410-F2E4809170C0}"/>
              </a:ext>
            </a:extLst>
          </p:cNvPr>
          <p:cNvSpPr/>
          <p:nvPr/>
        </p:nvSpPr>
        <p:spPr>
          <a:xfrm>
            <a:off x="5455584" y="2581873"/>
            <a:ext cx="5449950" cy="513031"/>
          </a:xfrm>
          <a:custGeom>
            <a:avLst/>
            <a:gdLst>
              <a:gd name="connsiteX0" fmla="*/ 0 w 5449950"/>
              <a:gd name="connsiteY0" fmla="*/ 0 h 513031"/>
              <a:gd name="connsiteX1" fmla="*/ 5449950 w 5449950"/>
              <a:gd name="connsiteY1" fmla="*/ 0 h 513031"/>
              <a:gd name="connsiteX2" fmla="*/ 5449950 w 5449950"/>
              <a:gd name="connsiteY2" fmla="*/ 513031 h 513031"/>
              <a:gd name="connsiteX3" fmla="*/ 0 w 5449950"/>
              <a:gd name="connsiteY3" fmla="*/ 513031 h 513031"/>
              <a:gd name="connsiteX4" fmla="*/ 0 w 5449950"/>
              <a:gd name="connsiteY4" fmla="*/ 0 h 513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9950" h="513031">
                <a:moveTo>
                  <a:pt x="0" y="0"/>
                </a:moveTo>
                <a:lnTo>
                  <a:pt x="5449950" y="0"/>
                </a:lnTo>
                <a:lnTo>
                  <a:pt x="5449950" y="513031"/>
                </a:lnTo>
                <a:lnTo>
                  <a:pt x="0" y="513031"/>
                </a:lnTo>
                <a:lnTo>
                  <a:pt x="0" y="0"/>
                </a:lnTo>
                <a:close/>
              </a:path>
            </a:pathLst>
          </a:custGeom>
          <a:solidFill>
            <a:srgbClr val="316398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07219" tIns="38100" rIns="38100" bIns="38100" numCol="1" spcCol="1270" anchor="ctr" anchorCtr="0">
            <a:noAutofit/>
          </a:bodyPr>
          <a:lstStyle/>
          <a:p>
            <a:pPr marL="0" lvl="0" indent="0" algn="l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500" kern="1200" dirty="0"/>
              <a:t>3. We bring innovation into our work to create efficiencies and improve effectiveness.</a:t>
            </a:r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02707E22-85C7-4D99-A723-9FF55904FF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34939" y="2517745"/>
            <a:ext cx="641289" cy="641289"/>
          </a:xfrm>
          <a:prstGeom prst="flowChartAlternateProcess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075AEC2C-5DCF-4693-814A-EEA30E01D269}"/>
              </a:ext>
            </a:extLst>
          </p:cNvPr>
          <p:cNvSpPr/>
          <p:nvPr/>
        </p:nvSpPr>
        <p:spPr>
          <a:xfrm>
            <a:off x="5536874" y="3351872"/>
            <a:ext cx="5368660" cy="513031"/>
          </a:xfrm>
          <a:custGeom>
            <a:avLst/>
            <a:gdLst>
              <a:gd name="connsiteX0" fmla="*/ 0 w 5368660"/>
              <a:gd name="connsiteY0" fmla="*/ 0 h 513031"/>
              <a:gd name="connsiteX1" fmla="*/ 5368660 w 5368660"/>
              <a:gd name="connsiteY1" fmla="*/ 0 h 513031"/>
              <a:gd name="connsiteX2" fmla="*/ 5368660 w 5368660"/>
              <a:gd name="connsiteY2" fmla="*/ 513031 h 513031"/>
              <a:gd name="connsiteX3" fmla="*/ 0 w 5368660"/>
              <a:gd name="connsiteY3" fmla="*/ 513031 h 513031"/>
              <a:gd name="connsiteX4" fmla="*/ 0 w 5368660"/>
              <a:gd name="connsiteY4" fmla="*/ 0 h 513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8660" h="513031">
                <a:moveTo>
                  <a:pt x="0" y="0"/>
                </a:moveTo>
                <a:lnTo>
                  <a:pt x="5368660" y="0"/>
                </a:lnTo>
                <a:lnTo>
                  <a:pt x="5368660" y="513031"/>
                </a:lnTo>
                <a:lnTo>
                  <a:pt x="0" y="513031"/>
                </a:lnTo>
                <a:lnTo>
                  <a:pt x="0" y="0"/>
                </a:lnTo>
                <a:close/>
              </a:path>
            </a:pathLst>
          </a:custGeom>
          <a:solidFill>
            <a:srgbClr val="316398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07219" tIns="38100" rIns="38100" bIns="38100" numCol="1" spcCol="1270" anchor="ctr" anchorCtr="0">
            <a:noAutofit/>
          </a:bodyPr>
          <a:lstStyle/>
          <a:p>
            <a:pPr marL="0" lvl="0" indent="0" algn="l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500" kern="1200" dirty="0"/>
              <a:t>4. We have streamlined processes through automation.</a:t>
            </a:r>
          </a:p>
        </p:txBody>
      </p:sp>
      <p:sp>
        <p:nvSpPr>
          <p:cNvPr id="14" name="Flowchart: Alternate Process 13">
            <a:extLst>
              <a:ext uri="{FF2B5EF4-FFF2-40B4-BE49-F238E27FC236}">
                <a16:creationId xmlns:a16="http://schemas.microsoft.com/office/drawing/2014/main" id="{72F85989-2002-4BD8-811F-3E7C5B0AD6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16230" y="3287743"/>
            <a:ext cx="641289" cy="641289"/>
          </a:xfrm>
          <a:prstGeom prst="flowChartAlternateProcess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6B84EF3-0C8F-44D5-B75A-00CED87C0C8E}"/>
              </a:ext>
            </a:extLst>
          </p:cNvPr>
          <p:cNvSpPr/>
          <p:nvPr/>
        </p:nvSpPr>
        <p:spPr>
          <a:xfrm>
            <a:off x="5455584" y="4121870"/>
            <a:ext cx="5449950" cy="513031"/>
          </a:xfrm>
          <a:custGeom>
            <a:avLst/>
            <a:gdLst>
              <a:gd name="connsiteX0" fmla="*/ 0 w 5449950"/>
              <a:gd name="connsiteY0" fmla="*/ 0 h 513031"/>
              <a:gd name="connsiteX1" fmla="*/ 5449950 w 5449950"/>
              <a:gd name="connsiteY1" fmla="*/ 0 h 513031"/>
              <a:gd name="connsiteX2" fmla="*/ 5449950 w 5449950"/>
              <a:gd name="connsiteY2" fmla="*/ 513031 h 513031"/>
              <a:gd name="connsiteX3" fmla="*/ 0 w 5449950"/>
              <a:gd name="connsiteY3" fmla="*/ 513031 h 513031"/>
              <a:gd name="connsiteX4" fmla="*/ 0 w 5449950"/>
              <a:gd name="connsiteY4" fmla="*/ 0 h 513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9950" h="513031">
                <a:moveTo>
                  <a:pt x="0" y="0"/>
                </a:moveTo>
                <a:lnTo>
                  <a:pt x="5449950" y="0"/>
                </a:lnTo>
                <a:lnTo>
                  <a:pt x="5449950" y="513031"/>
                </a:lnTo>
                <a:lnTo>
                  <a:pt x="0" y="513031"/>
                </a:lnTo>
                <a:lnTo>
                  <a:pt x="0" y="0"/>
                </a:lnTo>
                <a:close/>
              </a:path>
            </a:pathLst>
          </a:custGeom>
          <a:solidFill>
            <a:srgbClr val="316398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07219" tIns="38100" rIns="38100" bIns="38100" numCol="1" spcCol="1270" anchor="ctr" anchorCtr="0">
            <a:noAutofit/>
          </a:bodyPr>
          <a:lstStyle/>
          <a:p>
            <a:pPr marL="0" lvl="0" indent="0" algn="l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500" kern="1200" dirty="0"/>
              <a:t>5. We are seen as advisors. </a:t>
            </a:r>
          </a:p>
        </p:txBody>
      </p:sp>
      <p:sp>
        <p:nvSpPr>
          <p:cNvPr id="16" name="Flowchart: Alternate Process 15">
            <a:extLst>
              <a:ext uri="{FF2B5EF4-FFF2-40B4-BE49-F238E27FC236}">
                <a16:creationId xmlns:a16="http://schemas.microsoft.com/office/drawing/2014/main" id="{E1D255CA-93AB-4139-9515-384311EC82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46899" y="4057741"/>
            <a:ext cx="641289" cy="641289"/>
          </a:xfrm>
          <a:prstGeom prst="flowChartAlternateProcess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E41A9693-BA4A-458D-AC25-05A680431BB1}"/>
              </a:ext>
            </a:extLst>
          </p:cNvPr>
          <p:cNvSpPr/>
          <p:nvPr/>
        </p:nvSpPr>
        <p:spPr>
          <a:xfrm>
            <a:off x="5200988" y="4891304"/>
            <a:ext cx="5704547" cy="513031"/>
          </a:xfrm>
          <a:custGeom>
            <a:avLst/>
            <a:gdLst>
              <a:gd name="connsiteX0" fmla="*/ 0 w 5704547"/>
              <a:gd name="connsiteY0" fmla="*/ 0 h 513031"/>
              <a:gd name="connsiteX1" fmla="*/ 5704547 w 5704547"/>
              <a:gd name="connsiteY1" fmla="*/ 0 h 513031"/>
              <a:gd name="connsiteX2" fmla="*/ 5704547 w 5704547"/>
              <a:gd name="connsiteY2" fmla="*/ 513031 h 513031"/>
              <a:gd name="connsiteX3" fmla="*/ 0 w 5704547"/>
              <a:gd name="connsiteY3" fmla="*/ 513031 h 513031"/>
              <a:gd name="connsiteX4" fmla="*/ 0 w 5704547"/>
              <a:gd name="connsiteY4" fmla="*/ 0 h 513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04547" h="513031">
                <a:moveTo>
                  <a:pt x="0" y="0"/>
                </a:moveTo>
                <a:lnTo>
                  <a:pt x="5704547" y="0"/>
                </a:lnTo>
                <a:lnTo>
                  <a:pt x="5704547" y="513031"/>
                </a:lnTo>
                <a:lnTo>
                  <a:pt x="0" y="513031"/>
                </a:lnTo>
                <a:lnTo>
                  <a:pt x="0" y="0"/>
                </a:lnTo>
                <a:close/>
              </a:path>
            </a:pathLst>
          </a:custGeom>
          <a:solidFill>
            <a:srgbClr val="316398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07219" tIns="38100" rIns="38100" bIns="38100" numCol="1" spcCol="1270" anchor="ctr" anchorCtr="0">
            <a:noAutofit/>
          </a:bodyPr>
          <a:lstStyle/>
          <a:p>
            <a:pPr marL="0" lvl="0" indent="0" algn="l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500" kern="1200" dirty="0"/>
              <a:t>6. We collaborate across teams, sharing information and lessons learned.</a:t>
            </a:r>
          </a:p>
        </p:txBody>
      </p:sp>
      <p:sp>
        <p:nvSpPr>
          <p:cNvPr id="18" name="Flowchart: Alternate Process 17">
            <a:extLst>
              <a:ext uri="{FF2B5EF4-FFF2-40B4-BE49-F238E27FC236}">
                <a16:creationId xmlns:a16="http://schemas.microsoft.com/office/drawing/2014/main" id="{68F9BEDD-8E89-42ED-83E9-E32DA5B34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80343" y="4827175"/>
            <a:ext cx="641289" cy="641289"/>
          </a:xfrm>
          <a:prstGeom prst="flowChartAlternateProcess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BCDEA753-D812-49BE-AE3C-EA4CCA463C9F}"/>
              </a:ext>
            </a:extLst>
          </p:cNvPr>
          <p:cNvSpPr/>
          <p:nvPr/>
        </p:nvSpPr>
        <p:spPr>
          <a:xfrm>
            <a:off x="4736392" y="5661303"/>
            <a:ext cx="6169142" cy="513031"/>
          </a:xfrm>
          <a:custGeom>
            <a:avLst/>
            <a:gdLst>
              <a:gd name="connsiteX0" fmla="*/ 0 w 6169142"/>
              <a:gd name="connsiteY0" fmla="*/ 0 h 513031"/>
              <a:gd name="connsiteX1" fmla="*/ 6169142 w 6169142"/>
              <a:gd name="connsiteY1" fmla="*/ 0 h 513031"/>
              <a:gd name="connsiteX2" fmla="*/ 6169142 w 6169142"/>
              <a:gd name="connsiteY2" fmla="*/ 513031 h 513031"/>
              <a:gd name="connsiteX3" fmla="*/ 0 w 6169142"/>
              <a:gd name="connsiteY3" fmla="*/ 513031 h 513031"/>
              <a:gd name="connsiteX4" fmla="*/ 0 w 6169142"/>
              <a:gd name="connsiteY4" fmla="*/ 0 h 513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69142" h="513031">
                <a:moveTo>
                  <a:pt x="0" y="0"/>
                </a:moveTo>
                <a:lnTo>
                  <a:pt x="6169142" y="0"/>
                </a:lnTo>
                <a:lnTo>
                  <a:pt x="6169142" y="513031"/>
                </a:lnTo>
                <a:lnTo>
                  <a:pt x="0" y="513031"/>
                </a:lnTo>
                <a:lnTo>
                  <a:pt x="0" y="0"/>
                </a:lnTo>
                <a:close/>
              </a:path>
            </a:pathLst>
          </a:custGeom>
          <a:solidFill>
            <a:srgbClr val="316398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07219" tIns="38100" rIns="38100" bIns="38100" numCol="1" spcCol="1270" anchor="ctr" anchorCtr="0">
            <a:noAutofit/>
          </a:bodyPr>
          <a:lstStyle/>
          <a:p>
            <a:pPr marL="0" lvl="0" indent="0" algn="l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n-US" sz="1500" kern="1200" dirty="0"/>
              <a:t>7. We are engaged and promote OLAO as a good place to work.</a:t>
            </a:r>
          </a:p>
        </p:txBody>
      </p:sp>
      <p:sp>
        <p:nvSpPr>
          <p:cNvPr id="20" name="Flowchart: Alternate Process 19">
            <a:extLst>
              <a:ext uri="{FF2B5EF4-FFF2-40B4-BE49-F238E27FC236}">
                <a16:creationId xmlns:a16="http://schemas.microsoft.com/office/drawing/2014/main" id="{DC99C167-E490-4F8D-9EFF-3DAB3FA14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15747" y="5597174"/>
            <a:ext cx="641289" cy="641289"/>
          </a:xfrm>
          <a:prstGeom prst="flowChartAlternateProcess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30727" name="Picture 19">
            <a:extLst>
              <a:ext uri="{FF2B5EF4-FFF2-40B4-BE49-F238E27FC236}">
                <a16:creationId xmlns:a16="http://schemas.microsoft.com/office/drawing/2014/main" id="{D78B2354-AFB5-46F8-92A5-5ACE2D9AD5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98" y="1100354"/>
            <a:ext cx="416588" cy="372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C3552FB-F912-4ACC-923F-BC8D406D7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 bwMode="auto">
          <a:xfrm>
            <a:off x="4967522" y="1826598"/>
            <a:ext cx="465073" cy="467956"/>
          </a:xfrm>
          <a:prstGeom prst="rect">
            <a:avLst/>
          </a:prstGeom>
        </p:spPr>
      </p:pic>
      <p:pic>
        <p:nvPicPr>
          <p:cNvPr id="30729" name="Picture 14">
            <a:extLst>
              <a:ext uri="{FF2B5EF4-FFF2-40B4-BE49-F238E27FC236}">
                <a16:creationId xmlns:a16="http://schemas.microsoft.com/office/drawing/2014/main" id="{90ECCDAC-D5D6-4615-B7FC-3CE2EBAA6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0718" y="2594375"/>
            <a:ext cx="385112" cy="467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4EAC49CC-6F52-4D2A-9D48-2C55B04485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281877" y="3337880"/>
            <a:ext cx="430156" cy="539472"/>
          </a:xfrm>
          <a:prstGeom prst="rect">
            <a:avLst/>
          </a:prstGeom>
          <a:noFill/>
        </p:spPr>
      </p:pic>
      <p:pic>
        <p:nvPicPr>
          <p:cNvPr id="30731" name="Picture 14">
            <a:extLst>
              <a:ext uri="{FF2B5EF4-FFF2-40B4-BE49-F238E27FC236}">
                <a16:creationId xmlns:a16="http://schemas.microsoft.com/office/drawing/2014/main" id="{D493AA62-E182-4104-BD92-305A30E2C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794" y="4095252"/>
            <a:ext cx="487238" cy="53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2" name="Picture 13">
            <a:extLst>
              <a:ext uri="{FF2B5EF4-FFF2-40B4-BE49-F238E27FC236}">
                <a16:creationId xmlns:a16="http://schemas.microsoft.com/office/drawing/2014/main" id="{2A8960E6-9038-467F-BED5-9DA82CDA26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2148" y="4910273"/>
            <a:ext cx="465074" cy="514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3" name="Picture 10">
            <a:extLst>
              <a:ext uri="{FF2B5EF4-FFF2-40B4-BE49-F238E27FC236}">
                <a16:creationId xmlns:a16="http://schemas.microsoft.com/office/drawing/2014/main" id="{EC06C0CD-669E-499A-BE67-3B6F36EB83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11" t="5202" r="18811" b="8974"/>
          <a:stretch>
            <a:fillRect/>
          </a:stretch>
        </p:blipFill>
        <p:spPr bwMode="auto">
          <a:xfrm>
            <a:off x="4545623" y="5697018"/>
            <a:ext cx="313350" cy="475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F3DDF107-9B4A-413B-937A-2EF0841823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5288" y="2060576"/>
            <a:ext cx="2982912" cy="3101975"/>
          </a:xfrm>
          <a:prstGeom prst="ellipse">
            <a:avLst/>
          </a:prstGeom>
          <a:noFill/>
          <a:ln>
            <a:solidFill>
              <a:srgbClr val="66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667A45-68D3-4345-8099-4B28CF380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NIH Wide Contract Vehicles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48CA0B6-834B-4242-9684-2C5AC18757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9090" y="1664996"/>
            <a:ext cx="4226767" cy="4705351"/>
          </a:xfrm>
          <a:prstGeom prst="roundRect">
            <a:avLst>
              <a:gd name="adj" fmla="val 7545"/>
            </a:avLst>
          </a:prstGeom>
          <a:solidFill>
            <a:schemeClr val="bg1">
              <a:lumMod val="85000"/>
              <a:alpha val="40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2" descr="LTASC Logo">
            <a:extLst>
              <a:ext uri="{FF2B5EF4-FFF2-40B4-BE49-F238E27FC236}">
                <a16:creationId xmlns:a16="http://schemas.microsoft.com/office/drawing/2014/main" id="{F375964B-22B8-48EE-8E13-19FC6D74C6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511045" y="1470775"/>
            <a:ext cx="2822249" cy="137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Content Placeholder 1" descr="NIHBPSS Logo">
            <a:extLst>
              <a:ext uri="{FF2B5EF4-FFF2-40B4-BE49-F238E27FC236}">
                <a16:creationId xmlns:a16="http://schemas.microsoft.com/office/drawing/2014/main" id="{4B0CD170-A5A8-45EE-BCE7-38E88BE5A5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359787" y="2648117"/>
            <a:ext cx="3124765" cy="136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Content Placeholder 5" descr="NIHCATS Logo">
            <a:extLst>
              <a:ext uri="{FF2B5EF4-FFF2-40B4-BE49-F238E27FC236}">
                <a16:creationId xmlns:a16="http://schemas.microsoft.com/office/drawing/2014/main" id="{3CD470FF-A0B4-46B9-BDE0-B44C730F4A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1359787" y="3820616"/>
            <a:ext cx="3124765" cy="137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Content Placeholder 1" descr="PICS Logo">
            <a:extLst>
              <a:ext uri="{FF2B5EF4-FFF2-40B4-BE49-F238E27FC236}">
                <a16:creationId xmlns:a16="http://schemas.microsoft.com/office/drawing/2014/main" id="{2C5851B8-0F1C-4E60-AD42-E925F42C2A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1487065" y="4997959"/>
            <a:ext cx="2870209" cy="137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FD0EDC2-1AA2-49C5-852E-7037AB4F8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19018" y="1996745"/>
            <a:ext cx="5663381" cy="4085253"/>
          </a:xfrm>
        </p:spPr>
        <p:txBody>
          <a:bodyPr/>
          <a:lstStyle/>
          <a:p>
            <a:r>
              <a:rPr lang="en-US" dirty="0"/>
              <a:t>Comprehensive portfolio of services</a:t>
            </a:r>
          </a:p>
          <a:p>
            <a:r>
              <a:rPr lang="en-US" dirty="0"/>
              <a:t>Lessons learned shared between contracts </a:t>
            </a:r>
          </a:p>
          <a:p>
            <a:r>
              <a:rPr lang="en-US" dirty="0"/>
              <a:t>Standard task order process</a:t>
            </a:r>
          </a:p>
          <a:p>
            <a:r>
              <a:rPr lang="en-US" dirty="0"/>
              <a:t>Uniform contract websites</a:t>
            </a:r>
          </a:p>
          <a:p>
            <a:r>
              <a:rPr lang="en-US" dirty="0"/>
              <a:t>Consistent customer experience</a:t>
            </a:r>
          </a:p>
          <a:p>
            <a:r>
              <a:rPr lang="en-US" dirty="0"/>
              <a:t>Available tools and templates</a:t>
            </a:r>
          </a:p>
          <a:p>
            <a:r>
              <a:rPr lang="en-US" dirty="0"/>
              <a:t>Helpful support team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F85F6A-1334-43E7-A91D-04AE81E92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66E82-28D8-4D3A-A595-FE4009EAC9ED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47834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75B6D15-4FA5-4848-8E2C-FBE1DE6C1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chemeClr val="tx1"/>
                </a:solidFill>
                <a:cs typeface="Times New Roman" panose="02020603050405020304" pitchFamily="18" charset="0"/>
              </a:rPr>
              <a:t>Long-Term Administrative Support Contract</a:t>
            </a:r>
            <a:endParaRPr lang="en-US" b="1" dirty="0"/>
          </a:p>
        </p:txBody>
      </p:sp>
      <p:pic>
        <p:nvPicPr>
          <p:cNvPr id="3" name="Content Placeholder 2" descr="LTASC Logo">
            <a:extLst>
              <a:ext uri="{FF2B5EF4-FFF2-40B4-BE49-F238E27FC236}">
                <a16:creationId xmlns:a16="http://schemas.microsoft.com/office/drawing/2014/main" id="{1A790F49-DA44-4FF0-8FFD-19BA1ED3FA2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9499" y="2295045"/>
            <a:ext cx="4663844" cy="2267909"/>
          </a:xfrm>
          <a:prstGeom prst="rect">
            <a:avLst/>
          </a:prstGeom>
        </p:spPr>
      </p:pic>
      <p:sp>
        <p:nvSpPr>
          <p:cNvPr id="21" name="Content Placeholder 6">
            <a:extLst>
              <a:ext uri="{FF2B5EF4-FFF2-40B4-BE49-F238E27FC236}">
                <a16:creationId xmlns:a16="http://schemas.microsoft.com/office/drawing/2014/main" id="{175E2FF7-016F-4972-A087-528B7D5ED295}"/>
              </a:ext>
            </a:extLst>
          </p:cNvPr>
          <p:cNvSpPr txBox="1">
            <a:spLocks/>
          </p:cNvSpPr>
          <p:nvPr/>
        </p:nvSpPr>
        <p:spPr bwMode="auto">
          <a:xfrm>
            <a:off x="6197600" y="1600202"/>
            <a:ext cx="5384800" cy="14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34950" indent="-2349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22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2150" indent="-2349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22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9350" indent="-2349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>
                <a:cs typeface="Times New Roman" panose="02020603050405020304" pitchFamily="18" charset="0"/>
              </a:rPr>
              <a:t>LTASC provides all of NIH a mechanism to </a:t>
            </a:r>
            <a:r>
              <a:rPr lang="en-US" sz="1800" b="1" dirty="0">
                <a:solidFill>
                  <a:srgbClr val="336699"/>
                </a:solidFill>
                <a:cs typeface="Times New Roman" panose="02020603050405020304" pitchFamily="18" charset="0"/>
              </a:rPr>
              <a:t>acquire long-term administrative support services</a:t>
            </a:r>
            <a:r>
              <a:rPr lang="en-US" sz="1800" dirty="0">
                <a:cs typeface="Times New Roman" panose="02020603050405020304" pitchFamily="18" charset="0"/>
              </a:rPr>
              <a:t> for a period of at least twelve months on a task order basis.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65A46D-938E-4BD9-AAB6-038918F74207}"/>
              </a:ext>
            </a:extLst>
          </p:cNvPr>
          <p:cNvSpPr txBox="1"/>
          <p:nvPr/>
        </p:nvSpPr>
        <p:spPr>
          <a:xfrm>
            <a:off x="689499" y="4450707"/>
            <a:ext cx="4663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LTASC is the only means to procure long-term administrative support within NIH.</a:t>
            </a:r>
          </a:p>
        </p:txBody>
      </p:sp>
      <p:sp>
        <p:nvSpPr>
          <p:cNvPr id="19" name="Content Placeholder 6">
            <a:extLst>
              <a:ext uri="{FF2B5EF4-FFF2-40B4-BE49-F238E27FC236}">
                <a16:creationId xmlns:a16="http://schemas.microsoft.com/office/drawing/2014/main" id="{475381D8-14C7-4EAF-B369-E60865E047BA}"/>
              </a:ext>
            </a:extLst>
          </p:cNvPr>
          <p:cNvSpPr txBox="1">
            <a:spLocks/>
          </p:cNvSpPr>
          <p:nvPr/>
        </p:nvSpPr>
        <p:spPr bwMode="auto">
          <a:xfrm>
            <a:off x="6200705" y="3321808"/>
            <a:ext cx="5384800" cy="386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34950" indent="-2349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22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2150" indent="-2349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22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9350" indent="-2349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336699"/>
                </a:solidFill>
                <a:cs typeface="Times New Roman" panose="02020603050405020304" pitchFamily="18" charset="0"/>
              </a:rPr>
              <a:t>BENEFITS OF USING LTASC</a:t>
            </a:r>
            <a:endParaRPr lang="en-US" b="1" dirty="0">
              <a:solidFill>
                <a:srgbClr val="336699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0D710D-D2B2-4A80-81F3-72C39766433E}"/>
              </a:ext>
            </a:extLst>
          </p:cNvPr>
          <p:cNvSpPr txBox="1"/>
          <p:nvPr/>
        </p:nvSpPr>
        <p:spPr>
          <a:xfrm>
            <a:off x="6744376" y="3795991"/>
            <a:ext cx="466384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2713" lvl="1"/>
            <a:r>
              <a:rPr lang="en-US" sz="1800" dirty="0">
                <a:cs typeface="Times New Roman" panose="02020603050405020304" pitchFamily="18" charset="0"/>
              </a:rPr>
              <a:t>Offers a management infrastructure to support the customer.</a:t>
            </a:r>
            <a:br>
              <a:rPr lang="en-US" sz="1800" dirty="0">
                <a:cs typeface="Times New Roman" panose="02020603050405020304" pitchFamily="18" charset="0"/>
              </a:rPr>
            </a:br>
            <a:endParaRPr lang="en-US" sz="1800" dirty="0">
              <a:cs typeface="Times New Roman" panose="02020603050405020304" pitchFamily="18" charset="0"/>
            </a:endParaRPr>
          </a:p>
          <a:p>
            <a:pPr marL="112713" lvl="1"/>
            <a:r>
              <a:rPr lang="en-US" sz="1800" dirty="0">
                <a:cs typeface="Times New Roman" panose="02020603050405020304" pitchFamily="18" charset="0"/>
              </a:rPr>
              <a:t>Satisfies part-time and full-time administrative support needs.</a:t>
            </a:r>
            <a:br>
              <a:rPr lang="en-US" sz="1800" dirty="0">
                <a:cs typeface="Times New Roman" panose="02020603050405020304" pitchFamily="18" charset="0"/>
              </a:rPr>
            </a:br>
            <a:endParaRPr lang="en-US" sz="1800" dirty="0">
              <a:cs typeface="Times New Roman" panose="02020603050405020304" pitchFamily="18" charset="0"/>
            </a:endParaRPr>
          </a:p>
          <a:p>
            <a:pPr marL="112713" lvl="1"/>
            <a:r>
              <a:rPr lang="en-US" sz="1800" dirty="0">
                <a:cs typeface="Times New Roman" panose="02020603050405020304" pitchFamily="18" charset="0"/>
              </a:rPr>
              <a:t>Provides qualified and cost-effective personnel through competition among Contractors.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4BC908-4685-4F37-9AF7-6760ACA3102D}"/>
              </a:ext>
            </a:extLst>
          </p:cNvPr>
          <p:cNvSpPr txBox="1"/>
          <p:nvPr/>
        </p:nvSpPr>
        <p:spPr>
          <a:xfrm>
            <a:off x="266568" y="6020581"/>
            <a:ext cx="46638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336699"/>
                </a:solidFill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 MORE: https://ltasc.od.nih.gov  </a:t>
            </a:r>
            <a:endParaRPr lang="en-US" b="1" dirty="0">
              <a:solidFill>
                <a:srgbClr val="336699"/>
              </a:solidFill>
              <a:cs typeface="Times New Roman" panose="02020603050405020304" pitchFamily="18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500049A-7A3F-477F-BD05-E07FC9247B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ltGray">
          <a:xfrm>
            <a:off x="6312390" y="4684651"/>
            <a:ext cx="495149" cy="495149"/>
          </a:xfrm>
          <a:prstGeom prst="ellipse">
            <a:avLst/>
          </a:prstGeom>
          <a:solidFill>
            <a:srgbClr val="336699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9614948-99FD-4624-9365-5FE2D6284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4855" y="4773862"/>
            <a:ext cx="320791" cy="320791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ABFA777A-4863-4FE4-8259-8E8A74A41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ltGray">
          <a:xfrm>
            <a:off x="6312390" y="3828316"/>
            <a:ext cx="495149" cy="495149"/>
          </a:xfrm>
          <a:prstGeom prst="ellipse">
            <a:avLst/>
          </a:prstGeom>
          <a:solidFill>
            <a:srgbClr val="336699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2044E0E-E59C-4CE8-AA51-02A40BD68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9678" y="3935701"/>
            <a:ext cx="297273" cy="297273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03FCAD90-9DB0-47BD-B96F-74ED059F2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ltGray">
          <a:xfrm>
            <a:off x="6312390" y="5540986"/>
            <a:ext cx="495149" cy="495149"/>
          </a:xfrm>
          <a:prstGeom prst="ellipse">
            <a:avLst/>
          </a:prstGeom>
          <a:solidFill>
            <a:srgbClr val="336699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425118C-32B1-469C-B892-60639DF31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324" y="5625486"/>
            <a:ext cx="319929" cy="31992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07DDD9-19A7-4DBD-9057-9DBF992D916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109EE14-C577-470F-B968-6B063EAFEA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140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75B6D15-4FA5-4848-8E2C-FBE1DE6C1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cs typeface="Times New Roman" panose="02020603050405020304" pitchFamily="18" charset="0"/>
              </a:rPr>
              <a:t>NIH Business and Profession Support Services</a:t>
            </a:r>
            <a:endParaRPr lang="en-US" b="1" dirty="0"/>
          </a:p>
        </p:txBody>
      </p:sp>
      <p:pic>
        <p:nvPicPr>
          <p:cNvPr id="2" name="Content Placeholder 1" descr="NIHBPSS Logo">
            <a:extLst>
              <a:ext uri="{FF2B5EF4-FFF2-40B4-BE49-F238E27FC236}">
                <a16:creationId xmlns:a16="http://schemas.microsoft.com/office/drawing/2014/main" id="{745BF678-132C-4410-8D60-08AD3B12544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09600" y="2295045"/>
            <a:ext cx="5182049" cy="2267909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8871617-475F-46AE-BA34-C0BDC9427D6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97600" y="1600201"/>
            <a:ext cx="5384800" cy="1417319"/>
          </a:xfrm>
        </p:spPr>
        <p:txBody>
          <a:bodyPr/>
          <a:lstStyle/>
          <a:p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/>
              <a:t>NIHBPSS provides a wide range of </a:t>
            </a:r>
            <a:r>
              <a:rPr lang="en-US" sz="1800" b="1" dirty="0">
                <a:solidFill>
                  <a:srgbClr val="782320"/>
                </a:solidFill>
              </a:rPr>
              <a:t>business and professional support services</a:t>
            </a:r>
            <a:r>
              <a:rPr lang="en-US" sz="1800" dirty="0"/>
              <a:t> across multiple task areas to NIH and HHS.</a:t>
            </a:r>
            <a:endParaRPr lang="en-US" sz="1800" dirty="0"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F9F4C2-0109-4CE6-8DF2-48D56DA347E4}"/>
              </a:ext>
            </a:extLst>
          </p:cNvPr>
          <p:cNvSpPr txBox="1"/>
          <p:nvPr/>
        </p:nvSpPr>
        <p:spPr>
          <a:xfrm>
            <a:off x="609600" y="4562954"/>
            <a:ext cx="51820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i="1" dirty="0"/>
              <a:t>NIHBPSS allows you to have a portfolio of services at your fingertips.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BDFC544-6938-440B-8237-3C543035846A}"/>
              </a:ext>
            </a:extLst>
          </p:cNvPr>
          <p:cNvSpPr txBox="1"/>
          <p:nvPr/>
        </p:nvSpPr>
        <p:spPr>
          <a:xfrm>
            <a:off x="6197600" y="331741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782320"/>
                </a:solidFill>
                <a:cs typeface="Times New Roman" panose="02020603050405020304" pitchFamily="18" charset="0"/>
              </a:rPr>
              <a:t>BENEFITS OF USING NIHBPSS</a:t>
            </a:r>
            <a:endParaRPr lang="en-US" b="1" dirty="0">
              <a:solidFill>
                <a:srgbClr val="78232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737E28-DC3A-46A1-984C-224791CE586B}"/>
              </a:ext>
            </a:extLst>
          </p:cNvPr>
          <p:cNvSpPr txBox="1"/>
          <p:nvPr/>
        </p:nvSpPr>
        <p:spPr>
          <a:xfrm>
            <a:off x="6744376" y="3795991"/>
            <a:ext cx="466384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2713" lvl="1"/>
            <a:r>
              <a:rPr lang="en-US" sz="1800" dirty="0"/>
              <a:t>We brainstormed with the best and the brightest of the NIH community to create this contract in order to increase effectiveness and usability – we listened to your needs.</a:t>
            </a:r>
          </a:p>
          <a:p>
            <a:pPr marL="112713" lvl="1"/>
            <a:endParaRPr lang="en-US" sz="1800" dirty="0">
              <a:cs typeface="Times New Roman" panose="02020603050405020304" pitchFamily="18" charset="0"/>
            </a:endParaRPr>
          </a:p>
          <a:p>
            <a:pPr marL="112713" lvl="1"/>
            <a:r>
              <a:rPr lang="en-US" sz="1800" dirty="0">
                <a:cs typeface="Times New Roman" panose="02020603050405020304" pitchFamily="18" charset="0"/>
              </a:rPr>
              <a:t>We work with you on your acquisition timeline from release of the requirement to proposal deadline – so that your schedule is taken into consideration when making an award.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B317B3-C511-4274-A323-4D8442CEC66C}"/>
              </a:ext>
            </a:extLst>
          </p:cNvPr>
          <p:cNvSpPr txBox="1"/>
          <p:nvPr/>
        </p:nvSpPr>
        <p:spPr>
          <a:xfrm>
            <a:off x="266567" y="6020581"/>
            <a:ext cx="47493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782320"/>
                </a:solidFill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 MORE: https://nihbpss.olao.od.nih.gov</a:t>
            </a:r>
            <a:endParaRPr lang="en-US" b="1" dirty="0">
              <a:solidFill>
                <a:srgbClr val="782320"/>
              </a:solidFill>
              <a:cs typeface="Times New Roman" panose="02020603050405020304" pitchFamily="18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F6C562B-DCDE-4E63-92FE-765BBED68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ltGray">
          <a:xfrm>
            <a:off x="6300386" y="3795991"/>
            <a:ext cx="495149" cy="495149"/>
          </a:xfrm>
          <a:prstGeom prst="ellipse">
            <a:avLst/>
          </a:prstGeom>
          <a:solidFill>
            <a:srgbClr val="782320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74D4791-0CBD-43A7-919A-F0107F89C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ltGray">
          <a:xfrm>
            <a:off x="6298735" y="5224896"/>
            <a:ext cx="495149" cy="495149"/>
          </a:xfrm>
          <a:prstGeom prst="ellipse">
            <a:avLst/>
          </a:prstGeom>
          <a:solidFill>
            <a:srgbClr val="782320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32FEC76-61AE-4FB7-AC3A-85C9A2BB1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353" y="5333801"/>
            <a:ext cx="332019" cy="332019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360A653-8DD6-4116-8318-ABE3BE650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2867" y="3848239"/>
            <a:ext cx="390652" cy="39065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07DDD9-19A7-4DBD-9057-9DBF992D916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109EE14-C577-470F-B968-6B063EAFEA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2903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75B6D15-4FA5-4848-8E2C-FBE1DE6C1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926" y="838200"/>
            <a:ext cx="10996474" cy="7620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1"/>
                </a:solidFill>
                <a:cs typeface="Times New Roman" panose="02020603050405020304" pitchFamily="18" charset="0"/>
              </a:rPr>
              <a:t>NIH Conference, Administrative and Travel Services</a:t>
            </a:r>
            <a:endParaRPr lang="en-US" b="1" dirty="0"/>
          </a:p>
        </p:txBody>
      </p:sp>
      <p:pic>
        <p:nvPicPr>
          <p:cNvPr id="6" name="Content Placeholder 5" descr="NIHCATS Logo">
            <a:extLst>
              <a:ext uri="{FF2B5EF4-FFF2-40B4-BE49-F238E27FC236}">
                <a16:creationId xmlns:a16="http://schemas.microsoft.com/office/drawing/2014/main" id="{F4A110A7-A505-427D-897B-5AE7F9872DC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09600" y="2295045"/>
            <a:ext cx="5163760" cy="2267909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8871617-475F-46AE-BA34-C0BDC9427D6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97600" y="1600201"/>
            <a:ext cx="5384800" cy="1727199"/>
          </a:xfrm>
        </p:spPr>
        <p:txBody>
          <a:bodyPr/>
          <a:lstStyle/>
          <a:p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/>
              <a:t>NIHCATS provides a wide range of </a:t>
            </a:r>
            <a:r>
              <a:rPr lang="en-US" sz="1800" b="1" dirty="0">
                <a:solidFill>
                  <a:srgbClr val="F18A02"/>
                </a:solidFill>
              </a:rPr>
              <a:t>conference, meeting, administrative, and travel support services </a:t>
            </a:r>
            <a:r>
              <a:rPr lang="en-US" sz="1800" dirty="0"/>
              <a:t>to NIH, HHS, and other Federal agencies. </a:t>
            </a:r>
          </a:p>
          <a:p>
            <a:endParaRPr lang="en-US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0865DD7-7C6E-4A3F-9553-5568D878E121}"/>
              </a:ext>
            </a:extLst>
          </p:cNvPr>
          <p:cNvSpPr txBox="1"/>
          <p:nvPr/>
        </p:nvSpPr>
        <p:spPr>
          <a:xfrm>
            <a:off x="585926" y="4562954"/>
            <a:ext cx="51874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i="1" dirty="0"/>
              <a:t>NIHCATS is firmly established and recognized as an HHS-wide strategic sourcing initiative.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69DD8F5-004D-4955-87EE-45015DF1098A}"/>
              </a:ext>
            </a:extLst>
          </p:cNvPr>
          <p:cNvSpPr txBox="1"/>
          <p:nvPr/>
        </p:nvSpPr>
        <p:spPr>
          <a:xfrm>
            <a:off x="6197600" y="331741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F18A02"/>
                </a:solidFill>
                <a:cs typeface="Times New Roman" panose="02020603050405020304" pitchFamily="18" charset="0"/>
              </a:rPr>
              <a:t>BENEFITS OF USING NIHCATS</a:t>
            </a:r>
            <a:endParaRPr lang="en-US" b="1" dirty="0">
              <a:solidFill>
                <a:srgbClr val="F18A02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610DB22-2768-45E5-AD79-2524A9D1C35E}"/>
              </a:ext>
            </a:extLst>
          </p:cNvPr>
          <p:cNvSpPr txBox="1"/>
          <p:nvPr/>
        </p:nvSpPr>
        <p:spPr>
          <a:xfrm>
            <a:off x="6744376" y="3795991"/>
            <a:ext cx="466384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2713" lvl="1"/>
            <a:r>
              <a:rPr lang="en-US" sz="1800" dirty="0"/>
              <a:t>Flexible enough to support conferences both in the United States and abroad – because science happens everywhere.</a:t>
            </a:r>
          </a:p>
          <a:p>
            <a:pPr marL="112713" lvl="1"/>
            <a:endParaRPr lang="en-US" sz="1800" dirty="0">
              <a:cs typeface="Times New Roman" panose="02020603050405020304" pitchFamily="18" charset="0"/>
            </a:endParaRPr>
          </a:p>
          <a:p>
            <a:pPr marL="112713" lvl="1"/>
            <a:r>
              <a:rPr lang="en-US" sz="1800" dirty="0">
                <a:cs typeface="Times New Roman" panose="02020603050405020304" pitchFamily="18" charset="0"/>
              </a:rPr>
              <a:t>Less work for you – NIHCATS relieves the customer of the burden of executing a full contract, providing a simplified task order process.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5DEF61C-87FA-4A69-85DC-4D6060D0F443}"/>
              </a:ext>
            </a:extLst>
          </p:cNvPr>
          <p:cNvSpPr txBox="1"/>
          <p:nvPr/>
        </p:nvSpPr>
        <p:spPr>
          <a:xfrm>
            <a:off x="266567" y="6020581"/>
            <a:ext cx="474931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18A02"/>
                </a:solidFill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 MORE: https://nihcats.olao.od.nih.gov</a:t>
            </a:r>
            <a:endParaRPr lang="en-US" b="1" dirty="0">
              <a:solidFill>
                <a:srgbClr val="F18A02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06E922B-C6D9-499A-82EE-9717102F24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ltGray">
          <a:xfrm>
            <a:off x="6312390" y="3828316"/>
            <a:ext cx="495149" cy="495149"/>
          </a:xfrm>
          <a:prstGeom prst="ellipse">
            <a:avLst/>
          </a:prstGeom>
          <a:solidFill>
            <a:srgbClr val="F18A02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D19FD800-5FC2-4487-8843-509250E17E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ltGray">
          <a:xfrm>
            <a:off x="6310739" y="4982884"/>
            <a:ext cx="495149" cy="495149"/>
          </a:xfrm>
          <a:prstGeom prst="ellipse">
            <a:avLst/>
          </a:prstGeom>
          <a:solidFill>
            <a:srgbClr val="F18A02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52DE5CE-6A00-4EEF-A9DB-BE839C3CA1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9368" y="3941580"/>
            <a:ext cx="323839" cy="323839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57EC935-BF6F-4D7A-AB85-FFC0A2368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310" y="5075481"/>
            <a:ext cx="309954" cy="30995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07DDD9-19A7-4DBD-9057-9DBF992D916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109EE14-C577-470F-B968-6B063EAFEA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846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75B6D15-4FA5-4848-8E2C-FBE1DE6C1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Times New Roman" panose="02020603050405020304" pitchFamily="18" charset="0"/>
              </a:rPr>
              <a:t>Public Information and Communication Services</a:t>
            </a:r>
            <a:endParaRPr lang="en-US" b="1" dirty="0"/>
          </a:p>
        </p:txBody>
      </p:sp>
      <p:pic>
        <p:nvPicPr>
          <p:cNvPr id="2" name="Content Placeholder 1" descr="PICS Logo">
            <a:extLst>
              <a:ext uri="{FF2B5EF4-FFF2-40B4-BE49-F238E27FC236}">
                <a16:creationId xmlns:a16="http://schemas.microsoft.com/office/drawing/2014/main" id="{BD5E66D3-204B-4876-A84D-201E335CAF2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30425" y="2295045"/>
            <a:ext cx="4743099" cy="2267909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8871617-475F-46AE-BA34-C0BDC9427D6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197600" y="1600201"/>
            <a:ext cx="5384800" cy="1828799"/>
          </a:xfrm>
        </p:spPr>
        <p:txBody>
          <a:bodyPr/>
          <a:lstStyle/>
          <a:p>
            <a:endParaRPr lang="en-US" sz="16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/>
              <a:t>PICS provides high quality performance in the areas of </a:t>
            </a:r>
            <a:r>
              <a:rPr lang="en-US" sz="1800" b="1" dirty="0">
                <a:solidFill>
                  <a:srgbClr val="001C42"/>
                </a:solidFill>
              </a:rPr>
              <a:t>media, communication, information dissemination, and information technology </a:t>
            </a:r>
            <a:r>
              <a:rPr lang="en-US" sz="1800" dirty="0"/>
              <a:t>to all of NIH.</a:t>
            </a:r>
            <a:endParaRPr lang="en-US" sz="1800" b="0" i="0" dirty="0">
              <a:effectLst/>
              <a:cs typeface="Times New Roman" panose="02020603050405020304" pitchFamily="18" charset="0"/>
            </a:endParaRPr>
          </a:p>
          <a:p>
            <a:pPr marL="234950" lvl="1" indent="0">
              <a:buNone/>
            </a:pPr>
            <a:endParaRPr lang="en-US" sz="12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6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0945C3-8077-4A2C-BE20-D76F368F983F}"/>
              </a:ext>
            </a:extLst>
          </p:cNvPr>
          <p:cNvSpPr txBox="1"/>
          <p:nvPr/>
        </p:nvSpPr>
        <p:spPr>
          <a:xfrm>
            <a:off x="730425" y="4536995"/>
            <a:ext cx="47145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i="1" dirty="0"/>
              <a:t>PICS was designed in conjunction with the communications community.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7E0D110-D8B3-46EC-82D9-4D3FA4F37509}"/>
              </a:ext>
            </a:extLst>
          </p:cNvPr>
          <p:cNvSpPr txBox="1"/>
          <p:nvPr/>
        </p:nvSpPr>
        <p:spPr>
          <a:xfrm>
            <a:off x="6211956" y="3320617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001C42"/>
                </a:solidFill>
                <a:cs typeface="Times New Roman" panose="02020603050405020304" pitchFamily="18" charset="0"/>
              </a:rPr>
              <a:t>BENEFITS OF USING PICS</a:t>
            </a:r>
            <a:endParaRPr lang="en-US" b="1" dirty="0">
              <a:solidFill>
                <a:srgbClr val="001C42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D5E866-BD1D-4274-B988-C1748A4B3E09}"/>
              </a:ext>
            </a:extLst>
          </p:cNvPr>
          <p:cNvSpPr txBox="1"/>
          <p:nvPr/>
        </p:nvSpPr>
        <p:spPr>
          <a:xfrm>
            <a:off x="6744376" y="3795991"/>
            <a:ext cx="466384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2713" lvl="1"/>
            <a:r>
              <a:rPr lang="en-US" sz="1800" dirty="0">
                <a:cs typeface="Times New Roman" panose="02020603050405020304" pitchFamily="18" charset="0"/>
              </a:rPr>
              <a:t>Tired of creating everything from scratch? PICS relieves the customer of the burden of executing a full contract, providing a simplified task order process.</a:t>
            </a:r>
          </a:p>
          <a:p>
            <a:pPr marL="112713" lvl="1"/>
            <a:endParaRPr lang="en-US" sz="1800" dirty="0">
              <a:cs typeface="Times New Roman" panose="02020603050405020304" pitchFamily="18" charset="0"/>
            </a:endParaRPr>
          </a:p>
          <a:p>
            <a:pPr marL="112713" lvl="1"/>
            <a:r>
              <a:rPr lang="en-US" sz="1800" dirty="0">
                <a:cs typeface="Times New Roman" panose="02020603050405020304" pitchFamily="18" charset="0"/>
              </a:rPr>
              <a:t>Let us make your experience better - not only do you receive expertise in communication goods and services, but you can also fulfill your NIH Small Business requirement.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B48183-5BD4-4EFC-86AA-C4B327F0EF31}"/>
              </a:ext>
            </a:extLst>
          </p:cNvPr>
          <p:cNvSpPr txBox="1"/>
          <p:nvPr/>
        </p:nvSpPr>
        <p:spPr>
          <a:xfrm>
            <a:off x="266568" y="6020581"/>
            <a:ext cx="466384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001C42"/>
                </a:solidFill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 MORE: https://pics.olao.od.nih.gov</a:t>
            </a:r>
            <a:endParaRPr lang="en-US" b="1" dirty="0">
              <a:solidFill>
                <a:srgbClr val="001C42"/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086CF429-CEB3-492E-B616-F14351C660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ltGray">
          <a:xfrm>
            <a:off x="6312390" y="3828316"/>
            <a:ext cx="495149" cy="495149"/>
          </a:xfrm>
          <a:prstGeom prst="ellipse">
            <a:avLst/>
          </a:prstGeom>
          <a:solidFill>
            <a:srgbClr val="001C42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F1916FD-2A52-4133-B92A-8906E212AA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 bwMode="ltGray">
          <a:xfrm>
            <a:off x="6312390" y="5183326"/>
            <a:ext cx="495149" cy="495149"/>
          </a:xfrm>
          <a:prstGeom prst="ellipse">
            <a:avLst/>
          </a:prstGeom>
          <a:solidFill>
            <a:srgbClr val="001C42"/>
          </a:solidFill>
          <a:ln w="3175"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err="1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2450A6EC-007F-4740-97A0-838E67AD4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435" y="5233391"/>
            <a:ext cx="383523" cy="383523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DEA37BB-0485-48D7-A2BE-AF81545E1F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5219" y="3920913"/>
            <a:ext cx="309954" cy="30995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07DDD9-19A7-4DBD-9057-9DBF992D916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0109EE14-C577-470F-B968-6B063EAFEA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17496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NIH OALM">
      <a:dk1>
        <a:srgbClr val="2F2B20"/>
      </a:dk1>
      <a:lt1>
        <a:srgbClr val="FFFFFF"/>
      </a:lt1>
      <a:dk2>
        <a:srgbClr val="5F5F5F"/>
      </a:dk2>
      <a:lt2>
        <a:srgbClr val="8DB6CD"/>
      </a:lt2>
      <a:accent1>
        <a:srgbClr val="6699CC"/>
      </a:accent1>
      <a:accent2>
        <a:srgbClr val="009ACD"/>
      </a:accent2>
      <a:accent3>
        <a:srgbClr val="9CBEBD"/>
      </a:accent3>
      <a:accent4>
        <a:srgbClr val="95A39D"/>
      </a:accent4>
      <a:accent5>
        <a:srgbClr val="CC3399"/>
      </a:accent5>
      <a:accent6>
        <a:srgbClr val="800080"/>
      </a:accent6>
      <a:hlink>
        <a:srgbClr val="009ACD"/>
      </a:hlink>
      <a:folHlink>
        <a:srgbClr val="CC33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NIH OALM">
      <a:dk1>
        <a:srgbClr val="2F2B20"/>
      </a:dk1>
      <a:lt1>
        <a:srgbClr val="FFFFFF"/>
      </a:lt1>
      <a:dk2>
        <a:srgbClr val="5F5F5F"/>
      </a:dk2>
      <a:lt2>
        <a:srgbClr val="8DB6CD"/>
      </a:lt2>
      <a:accent1>
        <a:srgbClr val="6699CC"/>
      </a:accent1>
      <a:accent2>
        <a:srgbClr val="009ACD"/>
      </a:accent2>
      <a:accent3>
        <a:srgbClr val="9CBEBD"/>
      </a:accent3>
      <a:accent4>
        <a:srgbClr val="95A39D"/>
      </a:accent4>
      <a:accent5>
        <a:srgbClr val="CC3399"/>
      </a:accent5>
      <a:accent6>
        <a:srgbClr val="800080"/>
      </a:accent6>
      <a:hlink>
        <a:srgbClr val="009ACD"/>
      </a:hlink>
      <a:folHlink>
        <a:srgbClr val="CC33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169BB5D0CD554A882623E862F61BE5" ma:contentTypeVersion="9" ma:contentTypeDescription="Create a new document." ma:contentTypeScope="" ma:versionID="9b785491de22bb931492df91d26bb739">
  <xsd:schema xmlns:xsd="http://www.w3.org/2001/XMLSchema" xmlns:xs="http://www.w3.org/2001/XMLSchema" xmlns:p="http://schemas.microsoft.com/office/2006/metadata/properties" xmlns:ns3="31211cac-5efb-46af-95b3-e8791e705cbd" xmlns:ns4="8d5b127c-414f-42d2-8a19-ff556b7a3164" targetNamespace="http://schemas.microsoft.com/office/2006/metadata/properties" ma:root="true" ma:fieldsID="209f42cea2283545861de634d6d221ea" ns3:_="" ns4:_="">
    <xsd:import namespace="31211cac-5efb-46af-95b3-e8791e705cbd"/>
    <xsd:import namespace="8d5b127c-414f-42d2-8a19-ff556b7a316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211cac-5efb-46af-95b3-e8791e705cb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5b127c-414f-42d2-8a19-ff556b7a31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2BDBBD-4614-4ACA-B9EE-8E1391BDC880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31211cac-5efb-46af-95b3-e8791e705cbd"/>
    <ds:schemaRef ds:uri="http://purl.org/dc/terms/"/>
    <ds:schemaRef ds:uri="8d5b127c-414f-42d2-8a19-ff556b7a3164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606FDC3-149D-46D6-B443-6655BB9870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7174B54-2836-4122-B591-ADA1DD6533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211cac-5efb-46af-95b3-e8791e705cbd"/>
    <ds:schemaRef ds:uri="8d5b127c-414f-42d2-8a19-ff556b7a31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11668</TotalTime>
  <Words>958</Words>
  <Application>Microsoft Office PowerPoint</Application>
  <PresentationFormat>Widescreen</PresentationFormat>
  <Paragraphs>103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Georgia</vt:lpstr>
      <vt:lpstr>Times New Roman</vt:lpstr>
      <vt:lpstr>1_Office Theme</vt:lpstr>
      <vt:lpstr>Office Theme</vt:lpstr>
      <vt:lpstr>Office of Logistics and Acquisition Operations (OLAO)</vt:lpstr>
      <vt:lpstr>OLAO Overview</vt:lpstr>
      <vt:lpstr>Mission Statement</vt:lpstr>
      <vt:lpstr>OLAO-OA Vision Guidepost</vt:lpstr>
      <vt:lpstr>NIH Wide Contract Vehicles</vt:lpstr>
      <vt:lpstr>Long-Term Administrative Support Contract</vt:lpstr>
      <vt:lpstr>NIH Business and Profession Support Services</vt:lpstr>
      <vt:lpstr>NIH Conference, Administrative and Travel Services</vt:lpstr>
      <vt:lpstr>Public Information and Communication Services</vt:lpstr>
      <vt:lpstr>Current Status of NIH-wide Contract Vehicles</vt:lpstr>
      <vt:lpstr>LTASC Transition</vt:lpstr>
      <vt:lpstr>Contact 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Logistics, Acquisitions, and Operations (OLAO) -  Office of Acquisitions</dc:title>
  <dc:creator>Wilkerson, Darnese (NIH/OD) [E]</dc:creator>
  <cp:lastModifiedBy>Watts, Keondra (NIH/OD) [E]</cp:lastModifiedBy>
  <cp:revision>26</cp:revision>
  <dcterms:created xsi:type="dcterms:W3CDTF">2022-09-25T11:43:25Z</dcterms:created>
  <dcterms:modified xsi:type="dcterms:W3CDTF">2024-07-17T18:50:06Z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0x01010064169BB5D0CD554A882623E862F61BE5</vt:lpwstr>
  </property>
</Properties>
</file>