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 id="2147484042" r:id="rId2"/>
    <p:sldMasterId id="2147484119" r:id="rId3"/>
  </p:sldMasterIdLst>
  <p:notesMasterIdLst>
    <p:notesMasterId r:id="rId55"/>
  </p:notesMasterIdLst>
  <p:handoutMasterIdLst>
    <p:handoutMasterId r:id="rId56"/>
  </p:handoutMasterIdLst>
  <p:sldIdLst>
    <p:sldId id="378" r:id="rId4"/>
    <p:sldId id="339" r:id="rId5"/>
    <p:sldId id="259" r:id="rId6"/>
    <p:sldId id="2147473960" r:id="rId7"/>
    <p:sldId id="2145705983" r:id="rId8"/>
    <p:sldId id="2145705997" r:id="rId9"/>
    <p:sldId id="2147473972" r:id="rId10"/>
    <p:sldId id="354" r:id="rId11"/>
    <p:sldId id="324" r:id="rId12"/>
    <p:sldId id="1120" r:id="rId13"/>
    <p:sldId id="2145706000" r:id="rId14"/>
    <p:sldId id="2147473974" r:id="rId15"/>
    <p:sldId id="2145705976" r:id="rId16"/>
    <p:sldId id="2145705977" r:id="rId17"/>
    <p:sldId id="256" r:id="rId18"/>
    <p:sldId id="309" r:id="rId19"/>
    <p:sldId id="272" r:id="rId20"/>
    <p:sldId id="273" r:id="rId21"/>
    <p:sldId id="295" r:id="rId22"/>
    <p:sldId id="296" r:id="rId23"/>
    <p:sldId id="2147473973" r:id="rId24"/>
    <p:sldId id="420" r:id="rId25"/>
    <p:sldId id="2145705975" r:id="rId26"/>
    <p:sldId id="2145705978" r:id="rId27"/>
    <p:sldId id="2147473975" r:id="rId28"/>
    <p:sldId id="1571" r:id="rId29"/>
    <p:sldId id="2147473962" r:id="rId30"/>
    <p:sldId id="2145706006" r:id="rId31"/>
    <p:sldId id="2147473963" r:id="rId32"/>
    <p:sldId id="293" r:id="rId33"/>
    <p:sldId id="355" r:id="rId34"/>
    <p:sldId id="281" r:id="rId35"/>
    <p:sldId id="1116" r:id="rId36"/>
    <p:sldId id="2147473976" r:id="rId37"/>
    <p:sldId id="408" r:id="rId38"/>
    <p:sldId id="375" r:id="rId39"/>
    <p:sldId id="2147473966" r:id="rId40"/>
    <p:sldId id="2147473967" r:id="rId41"/>
    <p:sldId id="2145706003" r:id="rId42"/>
    <p:sldId id="351" r:id="rId43"/>
    <p:sldId id="2145705996" r:id="rId44"/>
    <p:sldId id="2145705995" r:id="rId45"/>
    <p:sldId id="2145706001" r:id="rId46"/>
    <p:sldId id="1113" r:id="rId47"/>
    <p:sldId id="2147473968" r:id="rId48"/>
    <p:sldId id="2145706004" r:id="rId49"/>
    <p:sldId id="2147473964" r:id="rId50"/>
    <p:sldId id="2147473961" r:id="rId51"/>
    <p:sldId id="1114" r:id="rId52"/>
    <p:sldId id="410" r:id="rId53"/>
    <p:sldId id="214570597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F20797-D71B-29A3-0392-EEF5C0A9BB9E}" name="Watts, Keondra (NIH/OD) [E]" initials="WK([" userId="S::wattskn@nih.gov::6486337c-a97d-4f31-b4b6-32a8eeb05c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tts, Keondra (NIH/OD) [E]" initials="WK([" lastIdx="3" clrIdx="0">
    <p:extLst>
      <p:ext uri="{19B8F6BF-5375-455C-9EA6-DF929625EA0E}">
        <p15:presenceInfo xmlns:p15="http://schemas.microsoft.com/office/powerpoint/2012/main" userId="S::wattskn@nih.gov::6486337c-a97d-4f31-b4b6-32a8eeb05c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2A5FC-8E30-4975-AEB6-BF37F70CEFD0}" v="199" dt="2024-07-10T13:06:04.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64" autoAdjust="0"/>
    <p:restoredTop sz="94660"/>
  </p:normalViewPr>
  <p:slideViewPr>
    <p:cSldViewPr snapToGrid="0">
      <p:cViewPr varScale="1">
        <p:scale>
          <a:sx n="112" d="100"/>
          <a:sy n="112" d="100"/>
        </p:scale>
        <p:origin x="1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4639772793867899E-2"/>
          <c:y val="7.1648574679069918E-2"/>
          <c:w val="0.84906374878815838"/>
          <c:h val="0.76256082373166401"/>
        </c:manualLayout>
      </c:layout>
      <c:barChart>
        <c:barDir val="col"/>
        <c:grouping val="clustered"/>
        <c:varyColors val="0"/>
        <c:ser>
          <c:idx val="0"/>
          <c:order val="0"/>
          <c:tx>
            <c:strRef>
              <c:f>Sheet1!$B$1</c:f>
              <c:strCache>
                <c:ptCount val="1"/>
                <c:pt idx="0">
                  <c:v>NIH Goal</c:v>
                </c:pt>
              </c:strCache>
            </c:strRef>
          </c:tx>
          <c:spPr>
            <a:solidFill>
              <a:schemeClr val="accent4"/>
            </a:solidFill>
            <a:ln>
              <a:solidFill>
                <a:schemeClr val="accent4"/>
              </a:solidFill>
            </a:ln>
            <a:effectLst/>
            <a:scene3d>
              <a:camera prst="orthographicFront"/>
              <a:lightRig rig="soft" dir="t"/>
            </a:scene3d>
            <a:sp3d prstMaterial="plastic"/>
          </c:spPr>
          <c:invertIfNegative val="0"/>
          <c:dPt>
            <c:idx val="0"/>
            <c:invertIfNegative val="0"/>
            <c:bubble3D val="0"/>
            <c:spPr>
              <a:solidFill>
                <a:schemeClr val="accent4"/>
              </a:solidFill>
              <a:ln>
                <a:solidFill>
                  <a:schemeClr val="accent4"/>
                </a:solidFill>
              </a:ln>
              <a:effectLst/>
              <a:scene3d>
                <a:camera prst="orthographicFront"/>
                <a:lightRig rig="soft" dir="t"/>
              </a:scene3d>
              <a:sp3d prstMaterial="plastic"/>
            </c:spPr>
            <c:extLst>
              <c:ext xmlns:c16="http://schemas.microsoft.com/office/drawing/2014/chart" uri="{C3380CC4-5D6E-409C-BE32-E72D297353CC}">
                <c16:uniqueId val="{00000004-BA38-4415-A475-55F40A443AC0}"/>
              </c:ext>
            </c:extLst>
          </c:dPt>
          <c:dLbls>
            <c:dLbl>
              <c:idx val="0"/>
              <c:tx>
                <c:rich>
                  <a:bodyPr/>
                  <a:lstStyle/>
                  <a:p>
                    <a:fld id="{6A526815-9EE1-41EA-A2D9-A2BB0C0E7ABF}"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A38-4415-A475-55F40A443AC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Sheet1!$A$2:$A$6</c:f>
              <c:strCache>
                <c:ptCount val="5"/>
                <c:pt idx="0">
                  <c:v>Small Business</c:v>
                </c:pt>
                <c:pt idx="1">
                  <c:v>Small Disadvantaged</c:v>
                </c:pt>
                <c:pt idx="2">
                  <c:v>Service-Disabled Veteran Owned</c:v>
                </c:pt>
                <c:pt idx="3">
                  <c:v>Woman-Owned</c:v>
                </c:pt>
                <c:pt idx="4">
                  <c:v>Certified HUBZone</c:v>
                </c:pt>
              </c:strCache>
            </c:strRef>
          </c:cat>
          <c:val>
            <c:numRef>
              <c:f>Sheet1!$B$2:$B$6</c:f>
              <c:numCache>
                <c:formatCode>0.00%</c:formatCode>
                <c:ptCount val="5"/>
                <c:pt idx="0">
                  <c:v>0.30170000000000002</c:v>
                </c:pt>
                <c:pt idx="1">
                  <c:v>0.12609999999999999</c:v>
                </c:pt>
                <c:pt idx="2">
                  <c:v>0.03</c:v>
                </c:pt>
                <c:pt idx="3">
                  <c:v>9.3100000000000002E-2</c:v>
                </c:pt>
                <c:pt idx="4">
                  <c:v>0.02</c:v>
                </c:pt>
              </c:numCache>
            </c:numRef>
          </c:val>
          <c:extLst>
            <c:ext xmlns:c16="http://schemas.microsoft.com/office/drawing/2014/chart" uri="{C3380CC4-5D6E-409C-BE32-E72D297353CC}">
              <c16:uniqueId val="{00000000-7376-43AF-9C85-B3FED6519E3D}"/>
            </c:ext>
          </c:extLst>
        </c:ser>
        <c:ser>
          <c:idx val="1"/>
          <c:order val="1"/>
          <c:tx>
            <c:strRef>
              <c:f>Sheet1!$C$1</c:f>
              <c:strCache>
                <c:ptCount val="1"/>
                <c:pt idx="0">
                  <c:v>NIH Achievements</c:v>
                </c:pt>
              </c:strCache>
            </c:strRef>
          </c:tx>
          <c:spPr>
            <a:solidFill>
              <a:schemeClr val="accent1"/>
            </a:solidFill>
            <a:ln>
              <a:solidFill>
                <a:schemeClr val="accent1"/>
              </a:solidFill>
            </a:ln>
            <a:effectLst/>
            <a:scene3d>
              <a:camera prst="orthographicFront"/>
              <a:lightRig rig="soft" dir="t"/>
            </a:scene3d>
            <a:sp3d prstMaterial="plastic"/>
          </c:spPr>
          <c:invertIfNegative val="0"/>
          <c:dPt>
            <c:idx val="2"/>
            <c:invertIfNegative val="0"/>
            <c:bubble3D val="0"/>
            <c:spPr>
              <a:solidFill>
                <a:schemeClr val="accent1"/>
              </a:solidFill>
              <a:ln>
                <a:solidFill>
                  <a:schemeClr val="accent1"/>
                </a:solidFill>
              </a:ln>
              <a:effectLst/>
              <a:scene3d>
                <a:camera prst="orthographicFront"/>
                <a:lightRig rig="soft" dir="t"/>
              </a:scene3d>
              <a:sp3d prstMaterial="plastic"/>
            </c:spPr>
            <c:extLst>
              <c:ext xmlns:c16="http://schemas.microsoft.com/office/drawing/2014/chart" uri="{C3380CC4-5D6E-409C-BE32-E72D297353CC}">
                <c16:uniqueId val="{00000003-7376-43AF-9C85-B3FED6519E3D}"/>
              </c:ext>
            </c:extLst>
          </c:dPt>
          <c:dPt>
            <c:idx val="4"/>
            <c:invertIfNegative val="0"/>
            <c:bubble3D val="0"/>
            <c:spPr>
              <a:solidFill>
                <a:schemeClr val="accent1"/>
              </a:solidFill>
              <a:ln>
                <a:solidFill>
                  <a:schemeClr val="accent1"/>
                </a:solidFill>
              </a:ln>
              <a:effectLst/>
              <a:scene3d>
                <a:camera prst="orthographicFront"/>
                <a:lightRig rig="soft" dir="t"/>
              </a:scene3d>
              <a:sp3d prstMaterial="plastic"/>
            </c:spPr>
            <c:extLst>
              <c:ext xmlns:c16="http://schemas.microsoft.com/office/drawing/2014/chart" uri="{C3380CC4-5D6E-409C-BE32-E72D297353CC}">
                <c16:uniqueId val="{0000000C-7376-43AF-9C85-B3FED6519E3D}"/>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Sheet1!$A$2:$A$6</c:f>
              <c:strCache>
                <c:ptCount val="5"/>
                <c:pt idx="0">
                  <c:v>Small Business</c:v>
                </c:pt>
                <c:pt idx="1">
                  <c:v>Small Disadvantaged</c:v>
                </c:pt>
                <c:pt idx="2">
                  <c:v>Service-Disabled Veteran Owned</c:v>
                </c:pt>
                <c:pt idx="3">
                  <c:v>Woman-Owned</c:v>
                </c:pt>
                <c:pt idx="4">
                  <c:v>Certified HUBZone</c:v>
                </c:pt>
              </c:strCache>
            </c:strRef>
          </c:cat>
          <c:val>
            <c:numRef>
              <c:f>Sheet1!$C$2:$C$6</c:f>
              <c:numCache>
                <c:formatCode>0.00%</c:formatCode>
                <c:ptCount val="5"/>
                <c:pt idx="0">
                  <c:v>0.33279999999999998</c:v>
                </c:pt>
                <c:pt idx="1">
                  <c:v>0.15640000000000001</c:v>
                </c:pt>
                <c:pt idx="2">
                  <c:v>2.5600000000000001E-2</c:v>
                </c:pt>
                <c:pt idx="3">
                  <c:v>0.1191</c:v>
                </c:pt>
                <c:pt idx="4">
                  <c:v>2.2800000000000001E-2</c:v>
                </c:pt>
              </c:numCache>
            </c:numRef>
          </c:val>
          <c:extLst>
            <c:ext xmlns:c16="http://schemas.microsoft.com/office/drawing/2014/chart" uri="{C3380CC4-5D6E-409C-BE32-E72D297353CC}">
              <c16:uniqueId val="{00000001-7376-43AF-9C85-B3FED6519E3D}"/>
            </c:ext>
          </c:extLst>
        </c:ser>
        <c:dLbls>
          <c:dLblPos val="outEnd"/>
          <c:showLegendKey val="0"/>
          <c:showVal val="1"/>
          <c:showCatName val="0"/>
          <c:showSerName val="0"/>
          <c:showPercent val="0"/>
          <c:showBubbleSize val="0"/>
        </c:dLbls>
        <c:gapWidth val="150"/>
        <c:overlap val="-27"/>
        <c:axId val="682839960"/>
        <c:axId val="682840616"/>
      </c:barChart>
      <c:catAx>
        <c:axId val="682839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82840616"/>
        <c:crosses val="autoZero"/>
        <c:auto val="1"/>
        <c:lblAlgn val="ctr"/>
        <c:lblOffset val="100"/>
        <c:noMultiLvlLbl val="0"/>
      </c:catAx>
      <c:valAx>
        <c:axId val="682840616"/>
        <c:scaling>
          <c:orientation val="minMax"/>
        </c:scaling>
        <c:delete val="0"/>
        <c:axPos val="l"/>
        <c:majorGridlines>
          <c:spPr>
            <a:ln w="9525" cap="flat" cmpd="sng" algn="ctr">
              <a:solidFill>
                <a:schemeClr val="bg1">
                  <a:lumMod val="85000"/>
                </a:schemeClr>
              </a:solidFill>
              <a:prstDash val="solid"/>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000" b="0" dirty="0"/>
                  <a:t>Percentage based on Funding Obligation</a:t>
                </a:r>
                <a:r>
                  <a:rPr lang="en-US" sz="1000" b="0" baseline="0" dirty="0"/>
                  <a:t> IC</a:t>
                </a:r>
                <a:r>
                  <a:rPr lang="en-US" sz="1000" b="0" dirty="0"/>
                  <a:t> </a:t>
                </a:r>
              </a:p>
            </c:rich>
          </c:tx>
          <c:layout>
            <c:manualLayout>
              <c:xMode val="edge"/>
              <c:yMode val="edge"/>
              <c:x val="8.1420151752220806E-3"/>
              <c:y val="0.13536860550221963"/>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82839960"/>
        <c:crosses val="autoZero"/>
        <c:crossBetween val="between"/>
      </c:valAx>
      <c:spPr>
        <a:noFill/>
        <a:ln>
          <a:noFill/>
        </a:ln>
        <a:effectLst/>
      </c:spPr>
    </c:plotArea>
    <c:legend>
      <c:legendPos val="b"/>
      <c:layout>
        <c:manualLayout>
          <c:xMode val="edge"/>
          <c:yMode val="edge"/>
          <c:x val="0.31828998706682005"/>
          <c:y val="0.95375572923362995"/>
          <c:w val="0.452766999485889"/>
          <c:h val="4.624426305285851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sz="1200">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1" Type="http://schemas.openxmlformats.org/officeDocument/2006/relationships/hyperlink" Target="mailto:SEEDinfo@nih.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SEEDinfo@nih.gov"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DA125-C695-4AB1-9ADE-A31802739EF4}" type="doc">
      <dgm:prSet loTypeId="urn:microsoft.com/office/officeart/2005/8/layout/venn1" loCatId="relationship" qsTypeId="urn:microsoft.com/office/officeart/2005/8/quickstyle/simple1" qsCatId="simple" csTypeId="urn:microsoft.com/office/officeart/2005/8/colors/colorful3" csCatId="colorful" phldr="1"/>
      <dgm:spPr/>
    </dgm:pt>
    <dgm:pt modelId="{DC53253B-A1CE-49C3-8553-9EB973F085E8}">
      <dgm:prSet phldrT="[Text]" custT="1"/>
      <dgm:spPr/>
      <dgm:t>
        <a:bodyPr/>
        <a:lstStyle/>
        <a:p>
          <a:pPr algn="ctr"/>
          <a:r>
            <a:rPr lang="en-US" sz="1400" b="1" dirty="0">
              <a:latin typeface="Times New Roman" panose="02020603050405020304" pitchFamily="18" charset="0"/>
              <a:cs typeface="Times New Roman" panose="02020603050405020304" pitchFamily="18" charset="0"/>
            </a:rPr>
            <a:t> NIH Small Business Program Office</a:t>
          </a:r>
        </a:p>
        <a:p>
          <a:pPr algn="ctr"/>
          <a:r>
            <a:rPr lang="en-US" sz="1200" dirty="0">
              <a:latin typeface="Times New Roman" panose="02020603050405020304" pitchFamily="18" charset="0"/>
              <a:cs typeface="Times New Roman" panose="02020603050405020304" pitchFamily="18" charset="0"/>
            </a:rPr>
            <a:t>-</a:t>
          </a:r>
          <a:r>
            <a:rPr lang="en-US" sz="1200" dirty="0">
              <a:latin typeface="Arial" panose="020B0604020202020204" pitchFamily="34" charset="0"/>
              <a:cs typeface="Arial" panose="020B0604020202020204" pitchFamily="34" charset="0"/>
            </a:rPr>
            <a:t>Small Business Act of 1953</a:t>
          </a:r>
        </a:p>
        <a:p>
          <a:pPr algn="ctr"/>
          <a:r>
            <a:rPr lang="en-US" sz="1200" dirty="0">
              <a:latin typeface="Arial" panose="020B0604020202020204" pitchFamily="34" charset="0"/>
              <a:cs typeface="Arial" panose="020B0604020202020204" pitchFamily="34" charset="0"/>
            </a:rPr>
            <a:t>Federal Acquisition Regulation pt.19</a:t>
          </a:r>
        </a:p>
        <a:p>
          <a:pPr algn="ctr"/>
          <a:r>
            <a:rPr lang="en-US" sz="1200" dirty="0">
              <a:latin typeface="Arial" panose="020B0604020202020204" pitchFamily="34" charset="0"/>
              <a:cs typeface="Arial" panose="020B0604020202020204" pitchFamily="34" charset="0"/>
            </a:rPr>
            <a:t>-Assists small businesses with acquisition concerns	</a:t>
          </a:r>
        </a:p>
        <a:p>
          <a:pPr algn="ctr"/>
          <a:r>
            <a:rPr lang="en-US" sz="1200" dirty="0">
              <a:latin typeface="Arial" panose="020B0604020202020204" pitchFamily="34" charset="0"/>
              <a:cs typeface="Arial" panose="020B0604020202020204" pitchFamily="34" charset="0"/>
            </a:rPr>
            <a:t>-Advocates on behalf of small businesses to the NIH acquisition community</a:t>
          </a:r>
        </a:p>
        <a:p>
          <a:pPr algn="ctr"/>
          <a:r>
            <a:rPr lang="en-US" sz="1200" dirty="0">
              <a:latin typeface="Arial" panose="020B0604020202020204" pitchFamily="34" charset="0"/>
              <a:cs typeface="Arial" panose="020B0604020202020204" pitchFamily="34" charset="0"/>
            </a:rPr>
            <a:t>-Hosts vendor outreach forums, small business industry days, and newbie open forums.</a:t>
          </a:r>
        </a:p>
      </dgm:t>
    </dgm:pt>
    <dgm:pt modelId="{D924499C-3CC0-41CC-A665-1E12A5C5EB1E}" type="parTrans" cxnId="{38E0AD66-2A8E-4707-9EE3-3631194A8CB8}">
      <dgm:prSet/>
      <dgm:spPr/>
      <dgm:t>
        <a:bodyPr/>
        <a:lstStyle/>
        <a:p>
          <a:endParaRPr lang="en-US"/>
        </a:p>
      </dgm:t>
    </dgm:pt>
    <dgm:pt modelId="{52BAF965-2F3B-46FC-9676-5F7D8F405F0C}" type="sibTrans" cxnId="{38E0AD66-2A8E-4707-9EE3-3631194A8CB8}">
      <dgm:prSet/>
      <dgm:spPr/>
      <dgm:t>
        <a:bodyPr/>
        <a:lstStyle/>
        <a:p>
          <a:endParaRPr lang="en-US"/>
        </a:p>
      </dgm:t>
    </dgm:pt>
    <dgm:pt modelId="{6C25DA13-79EE-44C1-B8E7-17960E50907E}">
      <dgm:prSet phldrT="[Text]" custT="1"/>
      <dgm:spPr/>
      <dgm:t>
        <a:bodyPr/>
        <a:lstStyle/>
        <a:p>
          <a:pPr algn="ctr"/>
          <a:r>
            <a:rPr lang="en-US" sz="1300" b="1" dirty="0">
              <a:latin typeface="Times New Roman" panose="02020603050405020304" pitchFamily="18" charset="0"/>
              <a:cs typeface="Times New Roman" panose="02020603050405020304" pitchFamily="18" charset="0"/>
            </a:rPr>
            <a:t>NIH SEED Office</a:t>
          </a:r>
        </a:p>
        <a:p>
          <a:pPr algn="ctr"/>
          <a:r>
            <a:rPr lang="en-US" sz="1000" dirty="0">
              <a:latin typeface="Arial" panose="020B0604020202020204" pitchFamily="34" charset="0"/>
              <a:cs typeface="Arial" panose="020B0604020202020204" pitchFamily="34" charset="0"/>
            </a:rPr>
            <a:t>-SBIR/STTR Reauthorization as part of S.2943, the 2017 National Defense Authorization Act (NDAA)</a:t>
          </a:r>
        </a:p>
        <a:p>
          <a:pPr algn="ctr"/>
          <a:r>
            <a:rPr lang="en-US" sz="1000" dirty="0">
              <a:latin typeface="Arial" panose="020B0604020202020204" pitchFamily="34" charset="0"/>
              <a:cs typeface="Arial" panose="020B0604020202020204" pitchFamily="34" charset="0"/>
            </a:rPr>
            <a:t>-Coordinates the Small Business Innovation Research (SBIR) and Small Business Technology Transfer (STTR) programs across HHS (NIH, CDC, FDA, and ACL), backing over 1,500 companies each year with more than $1.2 billion in non-dilutive awards.</a:t>
          </a:r>
        </a:p>
        <a:p>
          <a:pPr algn="ctr"/>
          <a:r>
            <a:rPr lang="en-US" sz="1000" dirty="0">
              <a:latin typeface="Arial" panose="020B0604020202020204" pitchFamily="34" charset="0"/>
              <a:cs typeface="Arial" panose="020B0604020202020204" pitchFamily="34" charset="0"/>
            </a:rPr>
            <a:t>- Supports entrepreneurial education and training for academic and small business innovators through the Proof of Concept Network, I-Corps at NIH, and other programs.</a:t>
          </a:r>
        </a:p>
        <a:p>
          <a:pPr algn="ctr"/>
          <a:r>
            <a:rPr lang="en-US" sz="1000" dirty="0">
              <a:latin typeface="Arial" panose="020B0604020202020204" pitchFamily="34" charset="0"/>
              <a:cs typeface="Arial" panose="020B0604020202020204" pitchFamily="34" charset="0"/>
            </a:rPr>
            <a:t>- Offers product development support and mentorship to innovators and NIH staff by teaming with experts in business and commercialization.</a:t>
          </a:r>
        </a:p>
        <a:p>
          <a:pPr algn="ctr"/>
          <a:r>
            <a:rPr lang="en-US" sz="1000" dirty="0">
              <a:latin typeface="Arial" panose="020B0604020202020204" pitchFamily="34" charset="0"/>
              <a:cs typeface="Arial" panose="020B0604020202020204" pitchFamily="34" charset="0"/>
            </a:rPr>
            <a:t>-Hosts the annual HHS SBIR/STTR Conference</a:t>
          </a:r>
        </a:p>
        <a:p>
          <a:pPr algn="ctr"/>
          <a:r>
            <a:rPr lang="en-US" sz="1000" b="1" i="0" dirty="0">
              <a:latin typeface="Arial" panose="020B0604020202020204" pitchFamily="34" charset="0"/>
              <a:cs typeface="Arial" panose="020B0604020202020204" pitchFamily="34" charset="0"/>
            </a:rPr>
            <a:t>Contact us at</a:t>
          </a:r>
          <a:r>
            <a:rPr lang="en-US" sz="1000" b="0" i="0" dirty="0">
              <a:latin typeface="Arial" panose="020B0604020202020204" pitchFamily="34" charset="0"/>
              <a:cs typeface="Arial" panose="020B0604020202020204" pitchFamily="34" charset="0"/>
            </a:rPr>
            <a:t> </a:t>
          </a:r>
          <a:r>
            <a:rPr lang="en-US" sz="1000" b="1" i="0" dirty="0">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SEEDinfo@nih.gov</a:t>
          </a:r>
          <a:endParaRPr lang="en-US" sz="1000" b="1" dirty="0">
            <a:solidFill>
              <a:srgbClr val="0070C0"/>
            </a:solidFill>
            <a:latin typeface="Arial" panose="020B0604020202020204" pitchFamily="34" charset="0"/>
            <a:cs typeface="Arial" panose="020B0604020202020204" pitchFamily="34" charset="0"/>
          </a:endParaRPr>
        </a:p>
      </dgm:t>
    </dgm:pt>
    <dgm:pt modelId="{09FC63CF-28C0-44F3-BEC7-F1E0B92FFA07}" type="parTrans" cxnId="{B2376CFB-564E-4B92-A8DE-9E373A2C70A0}">
      <dgm:prSet/>
      <dgm:spPr/>
      <dgm:t>
        <a:bodyPr/>
        <a:lstStyle/>
        <a:p>
          <a:endParaRPr lang="en-US"/>
        </a:p>
      </dgm:t>
    </dgm:pt>
    <dgm:pt modelId="{918A8451-613B-4701-9204-BDB440F5BB62}" type="sibTrans" cxnId="{B2376CFB-564E-4B92-A8DE-9E373A2C70A0}">
      <dgm:prSet/>
      <dgm:spPr/>
      <dgm:t>
        <a:bodyPr/>
        <a:lstStyle/>
        <a:p>
          <a:endParaRPr lang="en-US"/>
        </a:p>
      </dgm:t>
    </dgm:pt>
    <dgm:pt modelId="{B08EDCB9-BF29-46CA-9918-348E6A9C0143}" type="pres">
      <dgm:prSet presAssocID="{A55DA125-C695-4AB1-9ADE-A31802739EF4}" presName="compositeShape" presStyleCnt="0">
        <dgm:presLayoutVars>
          <dgm:chMax val="7"/>
          <dgm:dir/>
          <dgm:resizeHandles val="exact"/>
        </dgm:presLayoutVars>
      </dgm:prSet>
      <dgm:spPr/>
    </dgm:pt>
    <dgm:pt modelId="{EA989F24-28D3-4ED7-93AC-78F99D022F4B}" type="pres">
      <dgm:prSet presAssocID="{DC53253B-A1CE-49C3-8553-9EB973F085E8}" presName="circ1" presStyleLbl="vennNode1" presStyleIdx="0" presStyleCnt="2" custScaleX="104570" custScaleY="107719" custLinFactNeighborX="-978" custLinFactNeighborY="-5943"/>
      <dgm:spPr/>
    </dgm:pt>
    <dgm:pt modelId="{D4662BB4-A110-4913-B6A5-1FCE3F33C515}" type="pres">
      <dgm:prSet presAssocID="{DC53253B-A1CE-49C3-8553-9EB973F085E8}" presName="circ1Tx" presStyleLbl="revTx" presStyleIdx="0" presStyleCnt="0">
        <dgm:presLayoutVars>
          <dgm:chMax val="0"/>
          <dgm:chPref val="0"/>
          <dgm:bulletEnabled val="1"/>
        </dgm:presLayoutVars>
      </dgm:prSet>
      <dgm:spPr/>
    </dgm:pt>
    <dgm:pt modelId="{77929EB4-BDCB-4981-8A46-1AF7581E8415}" type="pres">
      <dgm:prSet presAssocID="{6C25DA13-79EE-44C1-B8E7-17960E50907E}" presName="circ2" presStyleLbl="vennNode1" presStyleIdx="1" presStyleCnt="2" custScaleX="103593" custScaleY="107719" custLinFactNeighborX="2013" custLinFactNeighborY="-1166"/>
      <dgm:spPr/>
    </dgm:pt>
    <dgm:pt modelId="{DB90B253-F89D-4D3C-BCFB-AEE35CCFAF26}" type="pres">
      <dgm:prSet presAssocID="{6C25DA13-79EE-44C1-B8E7-17960E50907E}" presName="circ2Tx" presStyleLbl="revTx" presStyleIdx="0" presStyleCnt="0">
        <dgm:presLayoutVars>
          <dgm:chMax val="0"/>
          <dgm:chPref val="0"/>
          <dgm:bulletEnabled val="1"/>
        </dgm:presLayoutVars>
      </dgm:prSet>
      <dgm:spPr/>
    </dgm:pt>
  </dgm:ptLst>
  <dgm:cxnLst>
    <dgm:cxn modelId="{0BB3502E-0DFE-48F6-91DC-8A5C59E0C04E}" type="presOf" srcId="{A55DA125-C695-4AB1-9ADE-A31802739EF4}" destId="{B08EDCB9-BF29-46CA-9918-348E6A9C0143}" srcOrd="0" destOrd="0" presId="urn:microsoft.com/office/officeart/2005/8/layout/venn1"/>
    <dgm:cxn modelId="{08A2BE33-4BC0-472D-AA32-FE814E627735}" type="presOf" srcId="{6C25DA13-79EE-44C1-B8E7-17960E50907E}" destId="{DB90B253-F89D-4D3C-BCFB-AEE35CCFAF26}" srcOrd="1" destOrd="0" presId="urn:microsoft.com/office/officeart/2005/8/layout/venn1"/>
    <dgm:cxn modelId="{38E0AD66-2A8E-4707-9EE3-3631194A8CB8}" srcId="{A55DA125-C695-4AB1-9ADE-A31802739EF4}" destId="{DC53253B-A1CE-49C3-8553-9EB973F085E8}" srcOrd="0" destOrd="0" parTransId="{D924499C-3CC0-41CC-A665-1E12A5C5EB1E}" sibTransId="{52BAF965-2F3B-46FC-9676-5F7D8F405F0C}"/>
    <dgm:cxn modelId="{6F89B38D-6F7B-40C7-9E85-46737D0042D7}" type="presOf" srcId="{DC53253B-A1CE-49C3-8553-9EB973F085E8}" destId="{D4662BB4-A110-4913-B6A5-1FCE3F33C515}" srcOrd="1" destOrd="0" presId="urn:microsoft.com/office/officeart/2005/8/layout/venn1"/>
    <dgm:cxn modelId="{5E7049A0-CD38-4FAF-9B2F-EB5F7BD0EFA7}" type="presOf" srcId="{6C25DA13-79EE-44C1-B8E7-17960E50907E}" destId="{77929EB4-BDCB-4981-8A46-1AF7581E8415}" srcOrd="0" destOrd="0" presId="urn:microsoft.com/office/officeart/2005/8/layout/venn1"/>
    <dgm:cxn modelId="{0F696EBC-1E37-4FC8-A1A8-023D71EA52A9}" type="presOf" srcId="{DC53253B-A1CE-49C3-8553-9EB973F085E8}" destId="{EA989F24-28D3-4ED7-93AC-78F99D022F4B}" srcOrd="0" destOrd="0" presId="urn:microsoft.com/office/officeart/2005/8/layout/venn1"/>
    <dgm:cxn modelId="{B2376CFB-564E-4B92-A8DE-9E373A2C70A0}" srcId="{A55DA125-C695-4AB1-9ADE-A31802739EF4}" destId="{6C25DA13-79EE-44C1-B8E7-17960E50907E}" srcOrd="1" destOrd="0" parTransId="{09FC63CF-28C0-44F3-BEC7-F1E0B92FFA07}" sibTransId="{918A8451-613B-4701-9204-BDB440F5BB62}"/>
    <dgm:cxn modelId="{6632BB50-8228-484F-B8EA-F563F536BD27}" type="presParOf" srcId="{B08EDCB9-BF29-46CA-9918-348E6A9C0143}" destId="{EA989F24-28D3-4ED7-93AC-78F99D022F4B}" srcOrd="0" destOrd="0" presId="urn:microsoft.com/office/officeart/2005/8/layout/venn1"/>
    <dgm:cxn modelId="{46BEFFEE-F721-4B2C-89A6-1E75F50D85EB}" type="presParOf" srcId="{B08EDCB9-BF29-46CA-9918-348E6A9C0143}" destId="{D4662BB4-A110-4913-B6A5-1FCE3F33C515}" srcOrd="1" destOrd="0" presId="urn:microsoft.com/office/officeart/2005/8/layout/venn1"/>
    <dgm:cxn modelId="{B4B281BC-D324-4284-89A9-7B84D94BF96B}" type="presParOf" srcId="{B08EDCB9-BF29-46CA-9918-348E6A9C0143}" destId="{77929EB4-BDCB-4981-8A46-1AF7581E8415}" srcOrd="2" destOrd="0" presId="urn:microsoft.com/office/officeart/2005/8/layout/venn1"/>
    <dgm:cxn modelId="{36C6FC2C-6C67-4187-885F-D64C3EA010FE}" type="presParOf" srcId="{B08EDCB9-BF29-46CA-9918-348E6A9C0143}" destId="{DB90B253-F89D-4D3C-BCFB-AEE35CCFAF2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89F24-28D3-4ED7-93AC-78F99D022F4B}">
      <dsp:nvSpPr>
        <dsp:cNvPr id="0" name=""/>
        <dsp:cNvSpPr/>
      </dsp:nvSpPr>
      <dsp:spPr>
        <a:xfrm>
          <a:off x="41593" y="-31133"/>
          <a:ext cx="4201068" cy="4327578"/>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 NIH Small Business Program Office</a:t>
          </a:r>
        </a:p>
        <a:p>
          <a:pPr marL="0" lvl="0" indent="0" algn="ctr" defTabSz="622300">
            <a:lnSpc>
              <a:spcPct val="90000"/>
            </a:lnSpc>
            <a:spcBef>
              <a:spcPct val="0"/>
            </a:spcBef>
            <a:spcAft>
              <a:spcPct val="35000"/>
            </a:spcAft>
            <a:buNone/>
          </a:pPr>
          <a:r>
            <a:rPr lang="en-US" sz="1200" kern="1200" dirty="0">
              <a:latin typeface="Times New Roman" panose="02020603050405020304" pitchFamily="18" charset="0"/>
              <a:cs typeface="Times New Roman" panose="02020603050405020304" pitchFamily="18" charset="0"/>
            </a:rPr>
            <a:t>-</a:t>
          </a:r>
          <a:r>
            <a:rPr lang="en-US" sz="1200" kern="1200" dirty="0">
              <a:latin typeface="Arial" panose="020B0604020202020204" pitchFamily="34" charset="0"/>
              <a:cs typeface="Arial" panose="020B0604020202020204" pitchFamily="34" charset="0"/>
            </a:rPr>
            <a:t>Small Business Act of 1953</a:t>
          </a:r>
        </a:p>
        <a:p>
          <a:pPr marL="0" lvl="0" indent="0" algn="ctr" defTabSz="6223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Federal Acquisition Regulation pt.19</a:t>
          </a:r>
        </a:p>
        <a:p>
          <a:pPr marL="0" lvl="0" indent="0" algn="ctr" defTabSz="6223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-Assists small businesses with acquisition concerns	</a:t>
          </a:r>
        </a:p>
        <a:p>
          <a:pPr marL="0" lvl="0" indent="0" algn="ctr" defTabSz="6223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-Advocates on behalf of small businesses to the NIH acquisition community</a:t>
          </a:r>
        </a:p>
        <a:p>
          <a:pPr marL="0" lvl="0" indent="0" algn="ctr" defTabSz="6223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-Hosts vendor outreach forums, small business industry days, and newbie open forums.</a:t>
          </a:r>
        </a:p>
      </dsp:txBody>
      <dsp:txXfrm>
        <a:off x="628228" y="479180"/>
        <a:ext cx="2422237" cy="3306949"/>
      </dsp:txXfrm>
    </dsp:sp>
    <dsp:sp modelId="{77929EB4-BDCB-4981-8A46-1AF7581E8415}">
      <dsp:nvSpPr>
        <dsp:cNvPr id="0" name=""/>
        <dsp:cNvSpPr/>
      </dsp:nvSpPr>
      <dsp:spPr>
        <a:xfrm>
          <a:off x="3076854" y="-31133"/>
          <a:ext cx="4161817" cy="4327578"/>
        </a:xfrm>
        <a:prstGeom prst="ellipse">
          <a:avLst/>
        </a:prstGeom>
        <a:solidFill>
          <a:schemeClr val="accent3">
            <a:alpha val="50000"/>
            <a:hueOff val="-1234063"/>
            <a:satOff val="-2167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Times New Roman" panose="02020603050405020304" pitchFamily="18" charset="0"/>
              <a:cs typeface="Times New Roman" panose="02020603050405020304" pitchFamily="18" charset="0"/>
            </a:rPr>
            <a:t>NIH SEED Office</a:t>
          </a:r>
        </a:p>
        <a:p>
          <a:pPr marL="0" lvl="0" indent="0" algn="ctr" defTabSz="57785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-SBIR/STTR Reauthorization as part of S.2943, the 2017 National Defense Authorization Act (NDAA)</a:t>
          </a:r>
        </a:p>
        <a:p>
          <a:pPr marL="0" lvl="0" indent="0" algn="ctr" defTabSz="57785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-Coordinates the Small Business Innovation Research (SBIR) and Small Business Technology Transfer (STTR) programs across HHS (NIH, CDC, FDA, and ACL), backing over 1,500 companies each year with more than $1.2 billion in non-dilutive awards.</a:t>
          </a:r>
        </a:p>
        <a:p>
          <a:pPr marL="0" lvl="0" indent="0" algn="ctr" defTabSz="57785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 Supports entrepreneurial education and training for academic and small business innovators through the Proof of Concept Network, I-Corps at NIH, and other programs.</a:t>
          </a:r>
        </a:p>
        <a:p>
          <a:pPr marL="0" lvl="0" indent="0" algn="ctr" defTabSz="57785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 Offers product development support and mentorship to innovators and NIH staff by teaming with experts in business and commercialization.</a:t>
          </a:r>
        </a:p>
        <a:p>
          <a:pPr marL="0" lvl="0" indent="0" algn="ctr" defTabSz="57785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-Hosts the annual HHS SBIR/STTR Conference</a:t>
          </a:r>
        </a:p>
        <a:p>
          <a:pPr marL="0" lvl="0" indent="0" algn="ctr" defTabSz="577850">
            <a:lnSpc>
              <a:spcPct val="90000"/>
            </a:lnSpc>
            <a:spcBef>
              <a:spcPct val="0"/>
            </a:spcBef>
            <a:spcAft>
              <a:spcPct val="35000"/>
            </a:spcAft>
            <a:buNone/>
          </a:pPr>
          <a:r>
            <a:rPr lang="en-US" sz="1000" b="1" i="0" kern="1200" dirty="0">
              <a:latin typeface="Arial" panose="020B0604020202020204" pitchFamily="34" charset="0"/>
              <a:cs typeface="Arial" panose="020B0604020202020204" pitchFamily="34" charset="0"/>
            </a:rPr>
            <a:t>Contact us at</a:t>
          </a:r>
          <a:r>
            <a:rPr lang="en-US" sz="1000" b="0" i="0" kern="1200" dirty="0">
              <a:latin typeface="Arial" panose="020B0604020202020204" pitchFamily="34" charset="0"/>
              <a:cs typeface="Arial" panose="020B0604020202020204" pitchFamily="34" charset="0"/>
            </a:rPr>
            <a:t> </a:t>
          </a:r>
          <a:r>
            <a:rPr lang="en-US" sz="1000" b="1" i="0" kern="1200" dirty="0">
              <a:solidFill>
                <a:srgbClr val="0070C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SEEDinfo@nih.gov</a:t>
          </a:r>
          <a:endParaRPr lang="en-US" sz="1000" b="1" kern="1200" dirty="0">
            <a:solidFill>
              <a:srgbClr val="0070C0"/>
            </a:solidFill>
            <a:latin typeface="Arial" panose="020B0604020202020204" pitchFamily="34" charset="0"/>
            <a:cs typeface="Arial" panose="020B0604020202020204" pitchFamily="34" charset="0"/>
          </a:endParaRPr>
        </a:p>
      </dsp:txBody>
      <dsp:txXfrm>
        <a:off x="4257911" y="479180"/>
        <a:ext cx="2399606" cy="330694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7F920C-0B7C-6C68-3DCA-CAB001C31C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915CEF-3E70-28A3-29D9-2D1DC5A8E8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68A6EC-BFF5-4DED-BDD0-29A65EA4C718}" type="datetimeFigureOut">
              <a:rPr lang="en-US" smtClean="0"/>
              <a:t>7/17/2024</a:t>
            </a:fld>
            <a:endParaRPr lang="en-US"/>
          </a:p>
        </p:txBody>
      </p:sp>
      <p:sp>
        <p:nvSpPr>
          <p:cNvPr id="4" name="Footer Placeholder 3">
            <a:extLst>
              <a:ext uri="{FF2B5EF4-FFF2-40B4-BE49-F238E27FC236}">
                <a16:creationId xmlns:a16="http://schemas.microsoft.com/office/drawing/2014/main" id="{7AA115F4-11BD-DD65-F340-A2466B534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7B3C100-D467-61AC-6A7D-F41260CAAD5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C2D8DB-F444-4775-A2B8-28B9940C4371}" type="slidenum">
              <a:rPr lang="en-US" smtClean="0"/>
              <a:t>‹#›</a:t>
            </a:fld>
            <a:endParaRPr lang="en-US"/>
          </a:p>
        </p:txBody>
      </p:sp>
    </p:spTree>
    <p:extLst>
      <p:ext uri="{BB962C8B-B14F-4D97-AF65-F5344CB8AC3E}">
        <p14:creationId xmlns:p14="http://schemas.microsoft.com/office/powerpoint/2010/main" val="5193892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F77C3-506D-48ED-9AA1-88FDB8420C89}" type="datetimeFigureOut">
              <a:rPr lang="en-US" smtClean="0"/>
              <a:t>7/17/2024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FC250-9C77-41B8-897B-5D55373576E4}" type="slidenum">
              <a:rPr lang="en-US" smtClean="0"/>
              <a:t>‹#›</a:t>
            </a:fld>
            <a:endParaRPr lang="en-US" dirty="0"/>
          </a:p>
        </p:txBody>
      </p:sp>
    </p:spTree>
    <p:extLst>
      <p:ext uri="{BB962C8B-B14F-4D97-AF65-F5344CB8AC3E}">
        <p14:creationId xmlns:p14="http://schemas.microsoft.com/office/powerpoint/2010/main" val="26834480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83407" indent="-283407">
              <a:buFont typeface="Arial" panose="020B0604020202020204" pitchFamily="34" charset="0"/>
              <a:buChar char="•"/>
            </a:pPr>
            <a:r>
              <a:rPr lang="en-US" sz="1800" dirty="0"/>
              <a:t>NIH has external support to build the capacity of the PEI Initiative to be a successful contracting competitiveness incubator for HBCUs. </a:t>
            </a:r>
          </a:p>
          <a:p>
            <a:pPr marL="283407" indent="-283407">
              <a:buFont typeface="Arial" panose="020B0604020202020204" pitchFamily="34" charset="0"/>
              <a:buChar char="•"/>
            </a:pPr>
            <a:endParaRPr lang="en-US" sz="1800" dirty="0"/>
          </a:p>
          <a:p>
            <a:pPr marL="283407" indent="-283407">
              <a:buFont typeface="Arial" panose="020B0604020202020204" pitchFamily="34" charset="0"/>
              <a:buChar char="•"/>
            </a:pPr>
            <a:r>
              <a:rPr lang="en-US" sz="1800" dirty="0"/>
              <a:t>NIH is out front among other Federal agencies participating in the White House Initiative on HBCUs.</a:t>
            </a:r>
          </a:p>
          <a:p>
            <a:endParaRPr lang="en-US" sz="1800" dirty="0"/>
          </a:p>
          <a:p>
            <a:pPr marL="283407" indent="-283407">
              <a:buFont typeface="Arial" panose="020B0604020202020204" pitchFamily="34" charset="0"/>
              <a:buChar char="•"/>
            </a:pPr>
            <a:r>
              <a:rPr lang="en-US" sz="1800" dirty="0"/>
              <a:t>The PEI Initiative consistently hosts a Federal HBCU Industry Day and other activities during the Annual HBCU Week Conference, and the Chairman of President Biden’s Advisory Board for HBCUs is the President of Delaware State University, a participant in the PEI 2.0 Cohort.</a:t>
            </a:r>
          </a:p>
        </p:txBody>
      </p:sp>
    </p:spTree>
    <p:extLst>
      <p:ext uri="{BB962C8B-B14F-4D97-AF65-F5344CB8AC3E}">
        <p14:creationId xmlns:p14="http://schemas.microsoft.com/office/powerpoint/2010/main" val="1481238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0935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549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dt" sz="quarter" idx="1"/>
          </p:nvPr>
        </p:nvSpPr>
        <p:spPr>
          <a:noFill/>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4934FCC7-2D71-4B7F-820C-468B1B6ABAE6}"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2338" rtl="0" eaLnBrk="0" fontAlgn="base" latinLnBrk="0" hangingPunct="0">
                <a:lnSpc>
                  <a:spcPct val="100000"/>
                </a:lnSpc>
                <a:spcBef>
                  <a:spcPct val="0"/>
                </a:spcBef>
                <a:spcAft>
                  <a:spcPct val="0"/>
                </a:spcAft>
                <a:buClrTx/>
                <a:buSzTx/>
                <a:buFontTx/>
                <a:buNone/>
                <a:tabLst/>
                <a:defRPr/>
              </a:pPr>
              <a:t>7/17/2024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147" name="Rectangle 7"/>
          <p:cNvSpPr>
            <a:spLocks noGrp="1" noChangeArrowheads="1"/>
          </p:cNvSpPr>
          <p:nvPr>
            <p:ph type="sldNum" sz="quarter" idx="5"/>
          </p:nvPr>
        </p:nvSpPr>
        <p:spPr>
          <a:noFill/>
        </p:spPr>
        <p:txBody>
          <a:bodyPr/>
          <a:lstStyle/>
          <a:p>
            <a:pPr marL="0" marR="0" lvl="0" indent="0" algn="r" defTabSz="922338" rtl="0" eaLnBrk="0" fontAlgn="base" latinLnBrk="0" hangingPunct="0">
              <a:lnSpc>
                <a:spcPct val="100000"/>
              </a:lnSpc>
              <a:spcBef>
                <a:spcPct val="0"/>
              </a:spcBef>
              <a:spcAft>
                <a:spcPct val="0"/>
              </a:spcAft>
              <a:buClrTx/>
              <a:buSzTx/>
              <a:buFontTx/>
              <a:buNone/>
              <a:tabLst/>
              <a:defRPr/>
            </a:pPr>
            <a:fld id="{1517B27A-CFC3-4FCF-AC0D-DEE42E0F8EAD}"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2338"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148" name="Rectangle 2"/>
          <p:cNvSpPr>
            <a:spLocks noGrp="1" noRot="1" noChangeAspect="1" noChangeArrowheads="1" noTextEdit="1"/>
          </p:cNvSpPr>
          <p:nvPr>
            <p:ph type="sldImg"/>
          </p:nvPr>
        </p:nvSpPr>
        <p:spPr>
          <a:xfrm>
            <a:off x="1073150" y="512763"/>
            <a:ext cx="4656138" cy="3492500"/>
          </a:xfrm>
          <a:ln w="12700" cap="flat">
            <a:solidFill>
              <a:schemeClr val="tx1"/>
            </a:solidFill>
          </a:ln>
        </p:spPr>
      </p:sp>
      <p:sp>
        <p:nvSpPr>
          <p:cNvPr id="6149" name="Rectangle 3"/>
          <p:cNvSpPr>
            <a:spLocks noGrp="1" noChangeArrowheads="1"/>
          </p:cNvSpPr>
          <p:nvPr>
            <p:ph type="body" idx="1"/>
          </p:nvPr>
        </p:nvSpPr>
        <p:spPr>
          <a:xfrm>
            <a:off x="544513" y="4335463"/>
            <a:ext cx="5840412" cy="4418012"/>
          </a:xfrm>
          <a:noFill/>
          <a:ln/>
        </p:spPr>
        <p:txBody>
          <a:bodyPr lIns="84879" tIns="43239" rIns="84879" bIns="43239"/>
          <a:lstStyle/>
          <a:p>
            <a:pPr eaLnBrk="1" hangingPunct="1"/>
            <a:endParaRPr lang="en-US"/>
          </a:p>
        </p:txBody>
      </p:sp>
    </p:spTree>
    <p:extLst>
      <p:ext uri="{BB962C8B-B14F-4D97-AF65-F5344CB8AC3E}">
        <p14:creationId xmlns:p14="http://schemas.microsoft.com/office/powerpoint/2010/main" val="4093979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5206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(as a whole) did not meet any of its SB goals for FY2022. </a:t>
            </a:r>
          </a:p>
        </p:txBody>
      </p:sp>
    </p:spTree>
    <p:extLst>
      <p:ext uri="{BB962C8B-B14F-4D97-AF65-F5344CB8AC3E}">
        <p14:creationId xmlns:p14="http://schemas.microsoft.com/office/powerpoint/2010/main" val="87495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827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9203A-28D5-4A54-AD2B-1E365624F435}" type="slidenum">
              <a:rPr lang="en-US" smtClean="0"/>
              <a:t>36</a:t>
            </a:fld>
            <a:endParaRPr lang="en-US" dirty="0"/>
          </a:p>
        </p:txBody>
      </p:sp>
    </p:spTree>
    <p:extLst>
      <p:ext uri="{BB962C8B-B14F-4D97-AF65-F5344CB8AC3E}">
        <p14:creationId xmlns:p14="http://schemas.microsoft.com/office/powerpoint/2010/main" val="1815632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1565" rtl="0" eaLnBrk="1" fontAlgn="base" latinLnBrk="0" hangingPunct="1">
              <a:lnSpc>
                <a:spcPct val="100000"/>
              </a:lnSpc>
              <a:spcBef>
                <a:spcPct val="0"/>
              </a:spcBef>
              <a:spcAft>
                <a:spcPct val="0"/>
              </a:spcAft>
              <a:buClrTx/>
              <a:buSzTx/>
              <a:buFontTx/>
              <a:buNone/>
              <a:tabLst/>
              <a:defRPr/>
            </a:pPr>
            <a:fld id="{1B69203A-28D5-4A54-AD2B-1E365624F435}"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1565"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42517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Title</a:t>
            </a:r>
          </a:p>
        </p:txBody>
      </p:sp>
      <p:sp>
        <p:nvSpPr>
          <p:cNvPr id="5" name="Date Placeholder 4"/>
          <p:cNvSpPr>
            <a:spLocks noGrp="1"/>
          </p:cNvSpPr>
          <p:nvPr>
            <p:ph type="dt" idx="11"/>
          </p:nvPr>
        </p:nvSpPr>
        <p:spPr/>
        <p:txBody>
          <a:bodyPr/>
          <a:lstStyle/>
          <a:p>
            <a:r>
              <a:rPr lang="en-US" dirty="0"/>
              <a:t>xx/xx/xxxx</a:t>
            </a:r>
          </a:p>
        </p:txBody>
      </p:sp>
      <p:sp>
        <p:nvSpPr>
          <p:cNvPr id="6" name="Slide Number Placeholder 5"/>
          <p:cNvSpPr>
            <a:spLocks noGrp="1"/>
          </p:cNvSpPr>
          <p:nvPr>
            <p:ph type="sldNum" sz="quarter" idx="12"/>
          </p:nvPr>
        </p:nvSpPr>
        <p:spPr/>
        <p:txBody>
          <a:bodyPr/>
          <a:lstStyle/>
          <a:p>
            <a:fld id="{849F2837-E8C4-4AB0-A833-EB63AC56694D}" type="slidenum">
              <a:rPr lang="en-US" smtClean="0"/>
              <a:pPr/>
              <a:t>40</a:t>
            </a:fld>
            <a:endParaRPr lang="en-US" dirty="0"/>
          </a:p>
        </p:txBody>
      </p:sp>
    </p:spTree>
    <p:extLst>
      <p:ext uri="{BB962C8B-B14F-4D97-AF65-F5344CB8AC3E}">
        <p14:creationId xmlns:p14="http://schemas.microsoft.com/office/powerpoint/2010/main" val="564804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 </a:t>
            </a:r>
          </a:p>
          <a:p>
            <a:endParaRPr lang="en-US" dirty="0"/>
          </a:p>
        </p:txBody>
      </p:sp>
    </p:spTree>
    <p:extLst>
      <p:ext uri="{BB962C8B-B14F-4D97-AF65-F5344CB8AC3E}">
        <p14:creationId xmlns:p14="http://schemas.microsoft.com/office/powerpoint/2010/main" val="156430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7A61C5B-5786-40DE-88DF-AC03ADD7E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4EDA61B9-0896-4F7B-9B07-9C1FCF7CE5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655619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432" lvl="2">
              <a:buClr>
                <a:srgbClr val="009ACD"/>
              </a:buClr>
              <a:buSzPct val="110000"/>
            </a:pPr>
            <a:endParaRPr lang="en-US" altLang="en-US" dirty="0">
              <a:ea typeface="ＭＳ Ｐゴシック" pitchFamily="34" charset="-128"/>
            </a:endParaRPr>
          </a:p>
        </p:txBody>
      </p:sp>
    </p:spTree>
    <p:extLst>
      <p:ext uri="{BB962C8B-B14F-4D97-AF65-F5344CB8AC3E}">
        <p14:creationId xmlns:p14="http://schemas.microsoft.com/office/powerpoint/2010/main" val="703216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432" lvl="2">
              <a:buClr>
                <a:srgbClr val="009ACD"/>
              </a:buClr>
              <a:buSzPct val="110000"/>
            </a:pPr>
            <a:endParaRPr lang="en-US" altLang="en-US" dirty="0">
              <a:ea typeface="ＭＳ Ｐゴシック" pitchFamily="34" charset="-128"/>
            </a:endParaRPr>
          </a:p>
        </p:txBody>
      </p:sp>
    </p:spTree>
    <p:extLst>
      <p:ext uri="{BB962C8B-B14F-4D97-AF65-F5344CB8AC3E}">
        <p14:creationId xmlns:p14="http://schemas.microsoft.com/office/powerpoint/2010/main" val="1019289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432" lvl="2">
              <a:buClr>
                <a:srgbClr val="009ACD"/>
              </a:buClr>
              <a:buSzPct val="110000"/>
            </a:pPr>
            <a:endParaRPr lang="en-US" altLang="en-US" dirty="0">
              <a:ea typeface="ＭＳ Ｐゴシック" pitchFamily="34" charset="-128"/>
            </a:endParaRPr>
          </a:p>
        </p:txBody>
      </p:sp>
    </p:spTree>
    <p:extLst>
      <p:ext uri="{BB962C8B-B14F-4D97-AF65-F5344CB8AC3E}">
        <p14:creationId xmlns:p14="http://schemas.microsoft.com/office/powerpoint/2010/main" val="2966487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a:p>
            <a:endParaRPr lang="en-US" sz="18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69203A-28D5-4A54-AD2B-1E365624F435}" type="slidenum">
              <a:rPr lang="en-US" smtClean="0"/>
              <a:t>46</a:t>
            </a:fld>
            <a:endParaRPr lang="en-US" dirty="0"/>
          </a:p>
        </p:txBody>
      </p:sp>
    </p:spTree>
    <p:extLst>
      <p:ext uri="{BB962C8B-B14F-4D97-AF65-F5344CB8AC3E}">
        <p14:creationId xmlns:p14="http://schemas.microsoft.com/office/powerpoint/2010/main" val="2749877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432" lvl="2">
              <a:buClr>
                <a:srgbClr val="009ACD"/>
              </a:buClr>
              <a:buSzPct val="110000"/>
            </a:pPr>
            <a:endParaRPr lang="en-US" altLang="en-US" dirty="0">
              <a:ea typeface="ＭＳ Ｐゴシック" pitchFamily="34" charset="-128"/>
            </a:endParaRPr>
          </a:p>
        </p:txBody>
      </p:sp>
    </p:spTree>
    <p:extLst>
      <p:ext uri="{BB962C8B-B14F-4D97-AF65-F5344CB8AC3E}">
        <p14:creationId xmlns:p14="http://schemas.microsoft.com/office/powerpoint/2010/main" val="603223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Tree>
    <p:extLst>
      <p:ext uri="{BB962C8B-B14F-4D97-AF65-F5344CB8AC3E}">
        <p14:creationId xmlns:p14="http://schemas.microsoft.com/office/powerpoint/2010/main" val="94426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270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23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pPr>
              <a:defRPr/>
            </a:pPr>
            <a:fld id="{29E163CB-6B2D-47A3-A50A-7E0236146BB7}" type="slidenum">
              <a:rPr lang="en-US" smtClean="0"/>
              <a:pPr>
                <a:defRPr/>
              </a:pPr>
              <a:t>7</a:t>
            </a:fld>
            <a:endParaRPr lang="en-US" dirty="0"/>
          </a:p>
        </p:txBody>
      </p:sp>
    </p:spTree>
    <p:extLst>
      <p:ext uri="{BB962C8B-B14F-4D97-AF65-F5344CB8AC3E}">
        <p14:creationId xmlns:p14="http://schemas.microsoft.com/office/powerpoint/2010/main" val="383112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29E163CB-6B2D-47A3-A50A-7E0236146BB7}" type="slidenum">
              <a:rPr lang="en-US" smtClean="0"/>
              <a:pPr>
                <a:defRPr/>
              </a:pPr>
              <a:t>8</a:t>
            </a:fld>
            <a:endParaRPr lang="en-US" dirty="0"/>
          </a:p>
        </p:txBody>
      </p:sp>
    </p:spTree>
    <p:extLst>
      <p:ext uri="{BB962C8B-B14F-4D97-AF65-F5344CB8AC3E}">
        <p14:creationId xmlns:p14="http://schemas.microsoft.com/office/powerpoint/2010/main" val="299442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19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91" indent="-291189">
              <a:spcBef>
                <a:spcPct val="30000"/>
              </a:spcBef>
              <a:defRPr sz="1200">
                <a:solidFill>
                  <a:schemeClr val="tx1"/>
                </a:solidFill>
                <a:latin typeface="Calibri" panose="020F0502020204030204" pitchFamily="34" charset="0"/>
              </a:defRPr>
            </a:lvl2pPr>
            <a:lvl3pPr marL="1166288" indent="-232951">
              <a:spcBef>
                <a:spcPct val="30000"/>
              </a:spcBef>
              <a:defRPr sz="1200">
                <a:solidFill>
                  <a:schemeClr val="tx1"/>
                </a:solidFill>
                <a:latin typeface="Calibri" panose="020F0502020204030204" pitchFamily="34" charset="0"/>
              </a:defRPr>
            </a:lvl3pPr>
            <a:lvl4pPr marL="1632190" indent="-232951">
              <a:spcBef>
                <a:spcPct val="30000"/>
              </a:spcBef>
              <a:defRPr sz="1200">
                <a:solidFill>
                  <a:schemeClr val="tx1"/>
                </a:solidFill>
                <a:latin typeface="Calibri" panose="020F0502020204030204" pitchFamily="34" charset="0"/>
              </a:defRPr>
            </a:lvl4pPr>
            <a:lvl5pPr marL="2098092" indent="-232951">
              <a:spcBef>
                <a:spcPct val="30000"/>
              </a:spcBef>
              <a:defRPr sz="1200">
                <a:solidFill>
                  <a:schemeClr val="tx1"/>
                </a:solidFill>
                <a:latin typeface="Calibri" panose="020F0502020204030204" pitchFamily="34" charset="0"/>
              </a:defRPr>
            </a:lvl5pPr>
            <a:lvl6pPr marL="2539473" indent="-232951" eaLnBrk="0" fontAlgn="base" hangingPunct="0">
              <a:spcBef>
                <a:spcPct val="30000"/>
              </a:spcBef>
              <a:spcAft>
                <a:spcPct val="0"/>
              </a:spcAft>
              <a:defRPr sz="1200">
                <a:solidFill>
                  <a:schemeClr val="tx1"/>
                </a:solidFill>
                <a:latin typeface="Calibri" panose="020F0502020204030204" pitchFamily="34" charset="0"/>
              </a:defRPr>
            </a:lvl6pPr>
            <a:lvl7pPr marL="2980854" indent="-232951" eaLnBrk="0" fontAlgn="base" hangingPunct="0">
              <a:spcBef>
                <a:spcPct val="30000"/>
              </a:spcBef>
              <a:spcAft>
                <a:spcPct val="0"/>
              </a:spcAft>
              <a:defRPr sz="1200">
                <a:solidFill>
                  <a:schemeClr val="tx1"/>
                </a:solidFill>
                <a:latin typeface="Calibri" panose="020F0502020204030204" pitchFamily="34" charset="0"/>
              </a:defRPr>
            </a:lvl7pPr>
            <a:lvl8pPr marL="3422235" indent="-232951" eaLnBrk="0" fontAlgn="base" hangingPunct="0">
              <a:spcBef>
                <a:spcPct val="30000"/>
              </a:spcBef>
              <a:spcAft>
                <a:spcPct val="0"/>
              </a:spcAft>
              <a:defRPr sz="1200">
                <a:solidFill>
                  <a:schemeClr val="tx1"/>
                </a:solidFill>
                <a:latin typeface="Calibri" panose="020F0502020204030204" pitchFamily="34" charset="0"/>
              </a:defRPr>
            </a:lvl8pPr>
            <a:lvl9pPr marL="3863616" indent="-232951"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8FB9697-8E6F-47DE-AAEB-55F878BA497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3932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495360-9B77-43E0-8D43-AE5B7D1098C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17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50000"/>
              </a:spcBef>
              <a:spcAft>
                <a:spcPct val="0"/>
              </a:spcAft>
              <a:defRPr kumimoji="1">
                <a:solidFill>
                  <a:schemeClr val="tx1">
                    <a:tint val="75000"/>
                  </a:schemeClr>
                </a:solidFill>
                <a:latin typeface="Arial" charset="0"/>
              </a:defRPr>
            </a:lvl1pPr>
          </a:lstStyle>
          <a:p>
            <a:pPr>
              <a:defRPr/>
            </a:pPr>
            <a:fld id="{4A866A24-BDDA-4773-A979-A0DAB9DA1E49}" type="datetimeFigureOut">
              <a:rPr lang="en-US"/>
              <a:pPr>
                <a:defRPr/>
              </a:pPr>
              <a:t>7/17/2024</a:t>
            </a:fld>
            <a:endParaRPr lang="en-US"/>
          </a:p>
        </p:txBody>
      </p:sp>
      <p:sp>
        <p:nvSpPr>
          <p:cNvPr id="3" name="Footer Placeholder 2"/>
          <p:cNvSpPr>
            <a:spLocks noGrp="1"/>
          </p:cNvSpPr>
          <p:nvPr>
            <p:ph type="ftr" sz="quarter" idx="11"/>
          </p:nvPr>
        </p:nvSpPr>
        <p:spPr/>
        <p:txBody>
          <a:bodyPr/>
          <a:lstStyle>
            <a:lvl1pPr fontAlgn="base">
              <a:spcBef>
                <a:spcPct val="50000"/>
              </a:spcBef>
              <a:spcAft>
                <a:spcPct val="0"/>
              </a:spcAft>
              <a:defRPr kumimoji="1">
                <a:solidFill>
                  <a:schemeClr val="tx1">
                    <a:tint val="75000"/>
                  </a:schemeClr>
                </a:solidFill>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50000"/>
              </a:spcBef>
              <a:spcAft>
                <a:spcPct val="0"/>
              </a:spcAft>
              <a:defRPr kumimoji="1">
                <a:solidFill>
                  <a:schemeClr val="tx1">
                    <a:tint val="75000"/>
                  </a:schemeClr>
                </a:solidFill>
                <a:latin typeface="Arial" charset="0"/>
              </a:defRPr>
            </a:lvl1pPr>
          </a:lstStyle>
          <a:p>
            <a:pPr>
              <a:defRPr/>
            </a:pPr>
            <a:fld id="{ACC321F2-1699-409D-9F16-0A71E9F07B99}" type="slidenum">
              <a:rPr lang="en-US"/>
              <a:pPr>
                <a:defRPr/>
              </a:pPr>
              <a:t>‹#›</a:t>
            </a:fld>
            <a:endParaRPr lang="en-US"/>
          </a:p>
        </p:txBody>
      </p:sp>
    </p:spTree>
    <p:extLst>
      <p:ext uri="{BB962C8B-B14F-4D97-AF65-F5344CB8AC3E}">
        <p14:creationId xmlns:p14="http://schemas.microsoft.com/office/powerpoint/2010/main" val="3732682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931A9-87E8-885D-BD3C-2943F02883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D72121C-22EA-C81B-A96B-B47F538AF61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35795CA-617E-C3FE-ABD4-19DC0A7458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EE001F-900C-EB30-5EFC-7F4C2633606A}"/>
              </a:ext>
            </a:extLst>
          </p:cNvPr>
          <p:cNvSpPr>
            <a:spLocks noGrp="1"/>
          </p:cNvSpPr>
          <p:nvPr>
            <p:ph type="dt" sz="half" idx="10"/>
          </p:nvPr>
        </p:nvSpPr>
        <p:spPr/>
        <p:txBody>
          <a:bodyPr/>
          <a:lstStyle/>
          <a:p>
            <a:pPr>
              <a:defRPr/>
            </a:pPr>
            <a:fld id="{C8A9F45E-B92C-4BFE-A6B4-C007AA89C8C3}" type="datetime1">
              <a:rPr lang="en-US" smtClean="0"/>
              <a:pPr>
                <a:defRPr/>
              </a:pPr>
              <a:t>7/17/2024</a:t>
            </a:fld>
            <a:endParaRPr lang="en-US"/>
          </a:p>
        </p:txBody>
      </p:sp>
      <p:sp>
        <p:nvSpPr>
          <p:cNvPr id="6" name="Footer Placeholder 5">
            <a:extLst>
              <a:ext uri="{FF2B5EF4-FFF2-40B4-BE49-F238E27FC236}">
                <a16:creationId xmlns:a16="http://schemas.microsoft.com/office/drawing/2014/main" id="{9804E272-10CC-EDFE-F719-354538FD535D}"/>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95193BC6-B850-EF66-D5CA-921DE235CC8E}"/>
              </a:ext>
            </a:extLst>
          </p:cNvPr>
          <p:cNvSpPr>
            <a:spLocks noGrp="1"/>
          </p:cNvSpPr>
          <p:nvPr>
            <p:ph type="sldNum" sz="quarter" idx="12"/>
          </p:nvPr>
        </p:nvSpPr>
        <p:spPr/>
        <p:txBody>
          <a:bodyPr/>
          <a:lstStyle/>
          <a:p>
            <a:pPr>
              <a:defRPr/>
            </a:pPr>
            <a:fld id="{C8F2EBDF-B001-4DAD-93B8-FE2A2C6AD78C}" type="slidenum">
              <a:rPr lang="en-US" altLang="en-US" smtClean="0"/>
              <a:pPr>
                <a:defRPr/>
              </a:pPr>
              <a:t>‹#›</a:t>
            </a:fld>
            <a:endParaRPr lang="en-US" altLang="en-US"/>
          </a:p>
        </p:txBody>
      </p:sp>
    </p:spTree>
    <p:extLst>
      <p:ext uri="{BB962C8B-B14F-4D97-AF65-F5344CB8AC3E}">
        <p14:creationId xmlns:p14="http://schemas.microsoft.com/office/powerpoint/2010/main" val="2110099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2308-FE25-1CCD-48D4-1975B780F8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1DD899-882F-66A0-EA2A-F4C8AA6450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1B1EC-374A-16E7-6F0B-B0CF9745EA35}"/>
              </a:ext>
            </a:extLst>
          </p:cNvPr>
          <p:cNvSpPr>
            <a:spLocks noGrp="1"/>
          </p:cNvSpPr>
          <p:nvPr>
            <p:ph type="dt" sz="half" idx="10"/>
          </p:nvPr>
        </p:nvSpPr>
        <p:spPr/>
        <p:txBody>
          <a:bodyPr/>
          <a:lstStyle/>
          <a:p>
            <a:pPr>
              <a:defRPr/>
            </a:pPr>
            <a:fld id="{C8A9F45E-B92C-4BFE-A6B4-C007AA89C8C3}" type="datetime1">
              <a:rPr lang="en-US" smtClean="0"/>
              <a:pPr>
                <a:defRPr/>
              </a:pPr>
              <a:t>7/17/2024</a:t>
            </a:fld>
            <a:endParaRPr lang="en-US"/>
          </a:p>
        </p:txBody>
      </p:sp>
      <p:sp>
        <p:nvSpPr>
          <p:cNvPr id="5" name="Footer Placeholder 4">
            <a:extLst>
              <a:ext uri="{FF2B5EF4-FFF2-40B4-BE49-F238E27FC236}">
                <a16:creationId xmlns:a16="http://schemas.microsoft.com/office/drawing/2014/main" id="{1425D602-C68E-D4D2-88EC-A2ECA52827E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54A8BD6-C4BE-5F97-BE64-DC5194A1F419}"/>
              </a:ext>
            </a:extLst>
          </p:cNvPr>
          <p:cNvSpPr>
            <a:spLocks noGrp="1"/>
          </p:cNvSpPr>
          <p:nvPr>
            <p:ph type="sldNum" sz="quarter" idx="12"/>
          </p:nvPr>
        </p:nvSpPr>
        <p:spPr/>
        <p:txBody>
          <a:bodyPr/>
          <a:lstStyle/>
          <a:p>
            <a:pPr>
              <a:defRPr/>
            </a:pPr>
            <a:fld id="{C8F2EBDF-B001-4DAD-93B8-FE2A2C6AD78C}" type="slidenum">
              <a:rPr lang="en-US" altLang="en-US" smtClean="0"/>
              <a:pPr>
                <a:defRPr/>
              </a:pPr>
              <a:t>‹#›</a:t>
            </a:fld>
            <a:endParaRPr lang="en-US" altLang="en-US"/>
          </a:p>
        </p:txBody>
      </p:sp>
    </p:spTree>
    <p:extLst>
      <p:ext uri="{BB962C8B-B14F-4D97-AF65-F5344CB8AC3E}">
        <p14:creationId xmlns:p14="http://schemas.microsoft.com/office/powerpoint/2010/main" val="162139246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E054E9-BDC0-C855-EBD6-A299C1F4B1A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75965-3A51-63B8-8DC7-0F86B023A03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DC662-3ACB-66AD-A5CF-0DAD110FC55C}"/>
              </a:ext>
            </a:extLst>
          </p:cNvPr>
          <p:cNvSpPr>
            <a:spLocks noGrp="1"/>
          </p:cNvSpPr>
          <p:nvPr>
            <p:ph type="dt" sz="half" idx="10"/>
          </p:nvPr>
        </p:nvSpPr>
        <p:spPr/>
        <p:txBody>
          <a:bodyPr/>
          <a:lstStyle/>
          <a:p>
            <a:pPr>
              <a:defRPr/>
            </a:pPr>
            <a:fld id="{C8A9F45E-B92C-4BFE-A6B4-C007AA89C8C3}" type="datetime1">
              <a:rPr lang="en-US" smtClean="0"/>
              <a:pPr>
                <a:defRPr/>
              </a:pPr>
              <a:t>7/17/2024</a:t>
            </a:fld>
            <a:endParaRPr lang="en-US"/>
          </a:p>
        </p:txBody>
      </p:sp>
      <p:sp>
        <p:nvSpPr>
          <p:cNvPr id="5" name="Footer Placeholder 4">
            <a:extLst>
              <a:ext uri="{FF2B5EF4-FFF2-40B4-BE49-F238E27FC236}">
                <a16:creationId xmlns:a16="http://schemas.microsoft.com/office/drawing/2014/main" id="{14CCFA19-1155-5B7F-1A83-165C12D2DF2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4C93F37-3C3E-BD57-EBF6-9420ED8C865C}"/>
              </a:ext>
            </a:extLst>
          </p:cNvPr>
          <p:cNvSpPr>
            <a:spLocks noGrp="1"/>
          </p:cNvSpPr>
          <p:nvPr>
            <p:ph type="sldNum" sz="quarter" idx="12"/>
          </p:nvPr>
        </p:nvSpPr>
        <p:spPr/>
        <p:txBody>
          <a:bodyPr/>
          <a:lstStyle/>
          <a:p>
            <a:pPr>
              <a:defRPr/>
            </a:pPr>
            <a:fld id="{C8F2EBDF-B001-4DAD-93B8-FE2A2C6AD78C}" type="slidenum">
              <a:rPr lang="en-US" altLang="en-US" smtClean="0"/>
              <a:pPr>
                <a:defRPr/>
              </a:pPr>
              <a:t>‹#›</a:t>
            </a:fld>
            <a:endParaRPr lang="en-US" altLang="en-US"/>
          </a:p>
        </p:txBody>
      </p:sp>
    </p:spTree>
    <p:extLst>
      <p:ext uri="{BB962C8B-B14F-4D97-AF65-F5344CB8AC3E}">
        <p14:creationId xmlns:p14="http://schemas.microsoft.com/office/powerpoint/2010/main" val="24635904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23222"/>
            <a:ext cx="7772400" cy="646331"/>
          </a:xfrm>
          <a:prstGeom prst="rect">
            <a:avLst/>
          </a:prstGeom>
        </p:spPr>
        <p:txBody>
          <a:bodyPr>
            <a:spAutoFit/>
          </a:bodyPr>
          <a:lstStyle/>
          <a:p>
            <a:endParaRPr lang="en-US" dirty="0"/>
          </a:p>
        </p:txBody>
      </p:sp>
      <p:sp>
        <p:nvSpPr>
          <p:cNvPr id="3" name="Subtitle 2"/>
          <p:cNvSpPr>
            <a:spLocks noGrp="1"/>
          </p:cNvSpPr>
          <p:nvPr>
            <p:ph type="subTitle" idx="1"/>
          </p:nvPr>
        </p:nvSpPr>
        <p:spPr>
          <a:xfrm>
            <a:off x="990600" y="3962400"/>
            <a:ext cx="7315200" cy="533400"/>
          </a:xfrm>
          <a:prstGeom prst="rect">
            <a:avLst/>
          </a:prstGeom>
        </p:spPr>
        <p:txBody>
          <a:bodyPr anchor="ctr">
            <a:sp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1" name="Text Placeholder 10"/>
          <p:cNvSpPr>
            <a:spLocks noGrp="1"/>
          </p:cNvSpPr>
          <p:nvPr>
            <p:ph type="body" sz="quarter" idx="13"/>
          </p:nvPr>
        </p:nvSpPr>
        <p:spPr>
          <a:xfrm>
            <a:off x="990600" y="4572000"/>
            <a:ext cx="7315200" cy="609600"/>
          </a:xfrm>
        </p:spPr>
        <p:txBody>
          <a:bodyPr>
            <a:normAutofit/>
          </a:bodyPr>
          <a:lstStyle>
            <a:lvl1pPr marL="0" indent="0" algn="ctr">
              <a:buFontTx/>
              <a:buNone/>
              <a:defRPr sz="2400" i="1">
                <a:solidFill>
                  <a:schemeClr val="bg1">
                    <a:lumMod val="50000"/>
                  </a:schemeClr>
                </a:solidFill>
              </a:defRPr>
            </a:lvl1pPr>
            <a:lvl2pPr marL="280987" indent="0" algn="ctr">
              <a:buFontTx/>
              <a:buNone/>
              <a:defRPr/>
            </a:lvl2pPr>
            <a:lvl3pPr marL="574675" indent="0" algn="ctr">
              <a:buFontTx/>
              <a:buNone/>
              <a:defRPr/>
            </a:lvl3pPr>
            <a:lvl4pPr marL="855662" indent="0" algn="ctr">
              <a:buFontTx/>
              <a:buNone/>
              <a:defRPr/>
            </a:lvl4pPr>
            <a:lvl5pPr marL="1149350" indent="0" algn="ctr">
              <a:buFontTx/>
              <a:buNone/>
              <a:defRPr/>
            </a:lvl5pPr>
          </a:lstStyle>
          <a:p>
            <a:pPr lvl="0"/>
            <a:r>
              <a:rPr lang="en-US" dirty="0"/>
              <a:t>Click to edit Master text styles</a:t>
            </a:r>
          </a:p>
        </p:txBody>
      </p:sp>
      <p:sp>
        <p:nvSpPr>
          <p:cNvPr id="12" name="Text Placeholder 10"/>
          <p:cNvSpPr>
            <a:spLocks noGrp="1"/>
          </p:cNvSpPr>
          <p:nvPr>
            <p:ph type="body" sz="quarter" idx="14"/>
          </p:nvPr>
        </p:nvSpPr>
        <p:spPr>
          <a:xfrm>
            <a:off x="990600" y="5257800"/>
            <a:ext cx="7315200" cy="609600"/>
          </a:xfrm>
        </p:spPr>
        <p:txBody>
          <a:bodyPr anchor="ctr">
            <a:normAutofit/>
          </a:bodyPr>
          <a:lstStyle>
            <a:lvl1pPr marL="0" indent="0" algn="ctr">
              <a:buFontTx/>
              <a:buNone/>
              <a:defRPr sz="2000" i="0">
                <a:solidFill>
                  <a:schemeClr val="bg1">
                    <a:lumMod val="50000"/>
                  </a:schemeClr>
                </a:solidFill>
              </a:defRPr>
            </a:lvl1pPr>
            <a:lvl2pPr marL="280987" indent="0" algn="ctr">
              <a:buFontTx/>
              <a:buNone/>
              <a:defRPr/>
            </a:lvl2pPr>
            <a:lvl3pPr marL="574675" indent="0" algn="ctr">
              <a:buFontTx/>
              <a:buNone/>
              <a:defRPr/>
            </a:lvl3pPr>
            <a:lvl4pPr marL="855662" indent="0" algn="ctr">
              <a:buFontTx/>
              <a:buNone/>
              <a:defRPr/>
            </a:lvl4pPr>
            <a:lvl5pPr marL="1149350" indent="0" algn="ctr">
              <a:buFontTx/>
              <a:buNone/>
              <a:defRPr/>
            </a:lvl5pPr>
          </a:lstStyle>
          <a:p>
            <a:pPr lvl="0"/>
            <a:r>
              <a:rPr lang="en-US" dirty="0"/>
              <a:t>Click to edit Master text styles</a:t>
            </a:r>
          </a:p>
        </p:txBody>
      </p:sp>
      <p:sp>
        <p:nvSpPr>
          <p:cNvPr id="6" name="Date Placeholder 3"/>
          <p:cNvSpPr>
            <a:spLocks noGrp="1"/>
          </p:cNvSpPr>
          <p:nvPr>
            <p:ph type="dt" sz="half" idx="15"/>
          </p:nvPr>
        </p:nvSpPr>
        <p:spPr/>
        <p:txBody>
          <a:bodyPr/>
          <a:lstStyle>
            <a:lvl1pPr>
              <a:defRPr/>
            </a:lvl1pPr>
          </a:lstStyle>
          <a:p>
            <a:pPr>
              <a:defRPr/>
            </a:pPr>
            <a:fld id="{260E4A42-1102-4676-84B6-7976D06FF2D5}" type="datetime1">
              <a:rPr lang="en-US"/>
              <a:pPr>
                <a:defRPr/>
              </a:pPr>
              <a:t>7/17/2024</a:t>
            </a:fld>
            <a:endParaRPr lang="en-US"/>
          </a:p>
        </p:txBody>
      </p:sp>
      <p:sp>
        <p:nvSpPr>
          <p:cNvPr id="7" name="Footer Placeholder 4"/>
          <p:cNvSpPr>
            <a:spLocks noGrp="1"/>
          </p:cNvSpPr>
          <p:nvPr>
            <p:ph type="ftr" sz="quarter" idx="16"/>
          </p:nvPr>
        </p:nvSpPr>
        <p:spPr/>
        <p:txBody>
          <a:bodyPr/>
          <a:lstStyle>
            <a:lvl1pPr>
              <a:defRPr/>
            </a:lvl1pPr>
          </a:lstStyle>
          <a:p>
            <a:pPr>
              <a:defRPr/>
            </a:pPr>
            <a:endParaRPr lang="en-US"/>
          </a:p>
        </p:txBody>
      </p:sp>
      <p:sp>
        <p:nvSpPr>
          <p:cNvPr id="8" name="Slide Number Placeholder 5"/>
          <p:cNvSpPr>
            <a:spLocks noGrp="1"/>
          </p:cNvSpPr>
          <p:nvPr>
            <p:ph type="sldNum" sz="quarter" idx="17"/>
          </p:nvPr>
        </p:nvSpPr>
        <p:spPr/>
        <p:txBody>
          <a:bodyPr/>
          <a:lstStyle>
            <a:lvl1pPr>
              <a:defRPr/>
            </a:lvl1pPr>
          </a:lstStyle>
          <a:p>
            <a:pPr>
              <a:defRPr/>
            </a:pPr>
            <a:fld id="{DE9618BB-8988-42EC-B7CA-5F9FE54A7753}" type="slidenum">
              <a:rPr lang="en-US" altLang="en-US"/>
              <a:pPr>
                <a:defRPr/>
              </a:pPr>
              <a:t>‹#›</a:t>
            </a:fld>
            <a:endParaRPr lang="en-US" altLang="en-US"/>
          </a:p>
        </p:txBody>
      </p:sp>
    </p:spTree>
    <p:extLst>
      <p:ext uri="{BB962C8B-B14F-4D97-AF65-F5344CB8AC3E}">
        <p14:creationId xmlns:p14="http://schemas.microsoft.com/office/powerpoint/2010/main" val="257550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a:t>Click to edit Master title style</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85FC6E6B-E9C6-45B9-8871-21D9ACAC42ED}" type="datetime1">
              <a:rPr lang="en-US"/>
              <a:pPr>
                <a:defRPr/>
              </a:pPr>
              <a:t>7/17/2024</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589BE2-7C60-4ABC-A9BA-C947C8C607A1}" type="slidenum">
              <a:rPr lang="en-US" altLang="en-US"/>
              <a:pPr>
                <a:defRPr/>
              </a:pPr>
              <a:t>‹#›</a:t>
            </a:fld>
            <a:endParaRPr lang="en-US" altLang="en-US"/>
          </a:p>
        </p:txBody>
      </p:sp>
    </p:spTree>
    <p:extLst>
      <p:ext uri="{BB962C8B-B14F-4D97-AF65-F5344CB8AC3E}">
        <p14:creationId xmlns:p14="http://schemas.microsoft.com/office/powerpoint/2010/main" val="208946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a:t>Click to edit Master title style</a:t>
            </a:r>
          </a:p>
        </p:txBody>
      </p:sp>
      <p:sp>
        <p:nvSpPr>
          <p:cNvPr id="9" name="Content Placeholder 2"/>
          <p:cNvSpPr>
            <a:spLocks noGrp="1"/>
          </p:cNvSpPr>
          <p:nvPr>
            <p:ph sz="half" idx="13"/>
          </p:nvPr>
        </p:nvSpPr>
        <p:spPr>
          <a:xfrm>
            <a:off x="4648200" y="1600200"/>
            <a:ext cx="4038600" cy="4525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4"/>
          </p:nvPr>
        </p:nvSpPr>
        <p:spPr/>
        <p:txBody>
          <a:bodyPr/>
          <a:lstStyle>
            <a:lvl1pPr fontAlgn="auto">
              <a:spcBef>
                <a:spcPts val="0"/>
              </a:spcBef>
              <a:spcAft>
                <a:spcPts val="0"/>
              </a:spcAft>
              <a:defRPr>
                <a:latin typeface="+mn-lt"/>
              </a:defRPr>
            </a:lvl1pPr>
          </a:lstStyle>
          <a:p>
            <a:pPr>
              <a:defRPr/>
            </a:pPr>
            <a:fld id="{BCA0E52A-4129-4AB5-A3D6-97F5D0B486A4}" type="datetime1">
              <a:rPr lang="en-US"/>
              <a:pPr>
                <a:defRPr/>
              </a:pPr>
              <a:t>7/17/2024</a:t>
            </a:fld>
            <a:endParaRPr lang="en-US"/>
          </a:p>
        </p:txBody>
      </p:sp>
      <p:sp>
        <p:nvSpPr>
          <p:cNvPr id="6" name="Footer Placeholder 5"/>
          <p:cNvSpPr>
            <a:spLocks noGrp="1"/>
          </p:cNvSpPr>
          <p:nvPr>
            <p:ph type="ftr" sz="quarter" idx="15"/>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A528E06A-BABF-461C-A4DD-F3F25E898BC9}" type="slidenum">
              <a:rPr lang="en-US" altLang="en-US"/>
              <a:pPr>
                <a:defRPr/>
              </a:pPr>
              <a:t>‹#›</a:t>
            </a:fld>
            <a:endParaRPr lang="en-US" altLang="en-US"/>
          </a:p>
        </p:txBody>
      </p:sp>
    </p:spTree>
    <p:extLst>
      <p:ext uri="{BB962C8B-B14F-4D97-AF65-F5344CB8AC3E}">
        <p14:creationId xmlns:p14="http://schemas.microsoft.com/office/powerpoint/2010/main" val="3359316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23646"/>
            <a:ext cx="4040188" cy="54864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4645025" y="1623646"/>
            <a:ext cx="4041775" cy="54864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a:t>Click to edit Master title style</a:t>
            </a:r>
          </a:p>
        </p:txBody>
      </p:sp>
      <p:sp>
        <p:nvSpPr>
          <p:cNvPr id="11" name="Content Placeholder 2"/>
          <p:cNvSpPr>
            <a:spLocks noGrp="1"/>
          </p:cNvSpPr>
          <p:nvPr>
            <p:ph sz="half" idx="13"/>
          </p:nvPr>
        </p:nvSpPr>
        <p:spPr>
          <a:xfrm>
            <a:off x="457200" y="2179637"/>
            <a:ext cx="4038600" cy="4144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4"/>
          </p:nvPr>
        </p:nvSpPr>
        <p:spPr>
          <a:xfrm>
            <a:off x="4648200" y="2179637"/>
            <a:ext cx="4038600" cy="4144963"/>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lvl1pPr fontAlgn="auto">
              <a:spcBef>
                <a:spcPts val="0"/>
              </a:spcBef>
              <a:spcAft>
                <a:spcPts val="0"/>
              </a:spcAft>
              <a:defRPr>
                <a:latin typeface="+mn-lt"/>
              </a:defRPr>
            </a:lvl1pPr>
          </a:lstStyle>
          <a:p>
            <a:pPr>
              <a:defRPr/>
            </a:pPr>
            <a:fld id="{742AFEC8-9EA6-443D-A160-71F4CE4B6B43}" type="datetime1">
              <a:rPr lang="en-US"/>
              <a:pPr>
                <a:defRPr/>
              </a:pPr>
              <a:t>7/17/2024</a:t>
            </a:fld>
            <a:endParaRPr lang="en-US"/>
          </a:p>
        </p:txBody>
      </p:sp>
      <p:sp>
        <p:nvSpPr>
          <p:cNvPr id="8" name="Footer Placeholder 7"/>
          <p:cNvSpPr>
            <a:spLocks noGrp="1"/>
          </p:cNvSpPr>
          <p:nvPr>
            <p:ph type="ftr" sz="quarter" idx="16"/>
          </p:nvPr>
        </p:nvSpPr>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7"/>
          </p:nvPr>
        </p:nvSpPr>
        <p:spPr/>
        <p:txBody>
          <a:bodyPr/>
          <a:lstStyle>
            <a:lvl1pPr>
              <a:defRPr/>
            </a:lvl1pPr>
          </a:lstStyle>
          <a:p>
            <a:pPr>
              <a:defRPr/>
            </a:pPr>
            <a:fld id="{B2723CEB-F081-4BD0-A3B1-71C13C2D514E}" type="slidenum">
              <a:rPr lang="en-US" altLang="en-US"/>
              <a:pPr>
                <a:defRPr/>
              </a:pPr>
              <a:t>‹#›</a:t>
            </a:fld>
            <a:endParaRPr lang="en-US" altLang="en-US"/>
          </a:p>
        </p:txBody>
      </p:sp>
    </p:spTree>
    <p:extLst>
      <p:ext uri="{BB962C8B-B14F-4D97-AF65-F5344CB8AC3E}">
        <p14:creationId xmlns:p14="http://schemas.microsoft.com/office/powerpoint/2010/main" val="58904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Content Placeholder 2"/>
          <p:cNvSpPr>
            <a:spLocks noGrp="1"/>
          </p:cNvSpPr>
          <p:nvPr>
            <p:ph sz="half" idx="14"/>
          </p:nvPr>
        </p:nvSpPr>
        <p:spPr>
          <a:xfrm>
            <a:off x="3810000" y="1143000"/>
            <a:ext cx="4876800" cy="4953001"/>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5"/>
          </p:nvPr>
        </p:nvSpPr>
        <p:spPr>
          <a:xfrm>
            <a:off x="457200" y="1143000"/>
            <a:ext cx="3200400" cy="4953001"/>
          </a:xfrm>
          <a:prstGeom prst="rect">
            <a:avLst/>
          </a:prstGeom>
        </p:spPr>
        <p:txBody>
          <a:bodyPr/>
          <a:lstStyle>
            <a:lvl1pPr marL="234950" indent="-234950">
              <a:defRPr sz="2800"/>
            </a:lvl1pPr>
            <a:lvl2pPr marL="457200" indent="-222250">
              <a:defRPr sz="2400"/>
            </a:lvl2pPr>
            <a:lvl3pPr marL="692150" indent="-234950">
              <a:defRPr sz="2000"/>
            </a:lvl3pPr>
            <a:lvl4pPr marL="914400" indent="-222250">
              <a:defRPr sz="1800"/>
            </a:lvl4pPr>
            <a:lvl5pPr marL="1149350" indent="-234950">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p:cNvSpPr>
            <a:spLocks noGrp="1"/>
          </p:cNvSpPr>
          <p:nvPr>
            <p:ph type="dt" sz="half" idx="16"/>
          </p:nvPr>
        </p:nvSpPr>
        <p:spPr/>
        <p:txBody>
          <a:bodyPr/>
          <a:lstStyle>
            <a:lvl1pPr fontAlgn="auto">
              <a:spcBef>
                <a:spcPts val="0"/>
              </a:spcBef>
              <a:spcAft>
                <a:spcPts val="0"/>
              </a:spcAft>
              <a:defRPr>
                <a:latin typeface="+mn-lt"/>
              </a:defRPr>
            </a:lvl1pPr>
          </a:lstStyle>
          <a:p>
            <a:pPr>
              <a:defRPr/>
            </a:pPr>
            <a:fld id="{3C032B9C-596B-42C1-A733-25CD8AF98FA2}" type="datetime1">
              <a:rPr lang="en-US"/>
              <a:pPr>
                <a:defRPr/>
              </a:pPr>
              <a:t>7/17/2024</a:t>
            </a:fld>
            <a:endParaRPr lang="en-US" dirty="0"/>
          </a:p>
        </p:txBody>
      </p:sp>
      <p:sp>
        <p:nvSpPr>
          <p:cNvPr id="5" name="Footer Placeholder 5"/>
          <p:cNvSpPr>
            <a:spLocks noGrp="1"/>
          </p:cNvSpPr>
          <p:nvPr>
            <p:ph type="ftr" sz="quarter" idx="17"/>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6"/>
          <p:cNvSpPr>
            <a:spLocks noGrp="1"/>
          </p:cNvSpPr>
          <p:nvPr>
            <p:ph type="sldNum" sz="quarter" idx="18"/>
          </p:nvPr>
        </p:nvSpPr>
        <p:spPr/>
        <p:txBody>
          <a:bodyPr/>
          <a:lstStyle>
            <a:lvl1pPr>
              <a:defRPr/>
            </a:lvl1pPr>
          </a:lstStyle>
          <a:p>
            <a:pPr>
              <a:defRPr/>
            </a:pPr>
            <a:fld id="{27BCE932-0E16-436E-9224-7B9EBB049BA2}" type="slidenum">
              <a:rPr lang="en-US" altLang="en-US"/>
              <a:pPr>
                <a:defRPr/>
              </a:pPr>
              <a:t>‹#›</a:t>
            </a:fld>
            <a:endParaRPr lang="en-US" altLang="en-US"/>
          </a:p>
        </p:txBody>
      </p:sp>
    </p:spTree>
    <p:extLst>
      <p:ext uri="{BB962C8B-B14F-4D97-AF65-F5344CB8AC3E}">
        <p14:creationId xmlns:p14="http://schemas.microsoft.com/office/powerpoint/2010/main" val="335418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F2CB226-94F2-4AB4-A14B-88F242435615}" type="datetime1">
              <a:rPr lang="en-US" smtClean="0"/>
              <a:t>7/17/2024</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E5B2486-E0E8-4EFE-8F88-53BFB2D1BAD6}" type="slidenum">
              <a:rPr lang="en-US"/>
              <a:pPr>
                <a:defRPr/>
              </a:pPr>
              <a:t>‹#›</a:t>
            </a:fld>
            <a:endParaRPr lang="en-US" dirty="0"/>
          </a:p>
        </p:txBody>
      </p:sp>
    </p:spTree>
    <p:extLst>
      <p:ext uri="{BB962C8B-B14F-4D97-AF65-F5344CB8AC3E}">
        <p14:creationId xmlns:p14="http://schemas.microsoft.com/office/powerpoint/2010/main" val="1783719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BA9FE793-E02B-420B-90F3-36E67560E6DF}" type="datetime1">
              <a:rPr lang="en-US" smtClean="0"/>
              <a:t>7/17/2024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7F9E548-C5C9-4C4A-A772-5B4E470EAED5}" type="slidenum">
              <a:rPr lang="en-US" smtClean="0"/>
              <a:pPr>
                <a:defRPr/>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10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3C74D-D68B-BEE9-A102-2B9A810BF62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7993E1D-371F-5600-E2F5-5703D92B682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F7E2CA3-E856-98FD-40F9-5ED77337E03C}"/>
              </a:ext>
            </a:extLst>
          </p:cNvPr>
          <p:cNvSpPr>
            <a:spLocks noGrp="1"/>
          </p:cNvSpPr>
          <p:nvPr>
            <p:ph type="dt" sz="half" idx="10"/>
          </p:nvPr>
        </p:nvSpPr>
        <p:spPr/>
        <p:txBody>
          <a:bodyPr/>
          <a:lstStyle/>
          <a:p>
            <a:pPr>
              <a:defRPr/>
            </a:pPr>
            <a:fld id="{C8A9F45E-B92C-4BFE-A6B4-C007AA89C8C3}" type="datetime1">
              <a:rPr lang="en-US" smtClean="0"/>
              <a:pPr>
                <a:defRPr/>
              </a:pPr>
              <a:t>7/17/2024</a:t>
            </a:fld>
            <a:endParaRPr lang="en-US"/>
          </a:p>
        </p:txBody>
      </p:sp>
      <p:sp>
        <p:nvSpPr>
          <p:cNvPr id="5" name="Footer Placeholder 4">
            <a:extLst>
              <a:ext uri="{FF2B5EF4-FFF2-40B4-BE49-F238E27FC236}">
                <a16:creationId xmlns:a16="http://schemas.microsoft.com/office/drawing/2014/main" id="{53279F2B-ED50-645A-90D6-A49075038CD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5544FA6-1B95-FCEB-94AB-362BCFC41B22}"/>
              </a:ext>
            </a:extLst>
          </p:cNvPr>
          <p:cNvSpPr>
            <a:spLocks noGrp="1"/>
          </p:cNvSpPr>
          <p:nvPr>
            <p:ph type="sldNum" sz="quarter" idx="12"/>
          </p:nvPr>
        </p:nvSpPr>
        <p:spPr/>
        <p:txBody>
          <a:bodyPr/>
          <a:lstStyle/>
          <a:p>
            <a:pPr>
              <a:defRPr/>
            </a:pPr>
            <a:fld id="{C8F2EBDF-B001-4DAD-93B8-FE2A2C6AD78C}" type="slidenum">
              <a:rPr lang="en-US" altLang="en-US" smtClean="0"/>
              <a:pPr>
                <a:defRPr/>
              </a:pPr>
              <a:t>‹#›</a:t>
            </a:fld>
            <a:endParaRPr lang="en-US" altLang="en-US"/>
          </a:p>
        </p:txBody>
      </p:sp>
    </p:spTree>
    <p:extLst>
      <p:ext uri="{BB962C8B-B14F-4D97-AF65-F5344CB8AC3E}">
        <p14:creationId xmlns:p14="http://schemas.microsoft.com/office/powerpoint/2010/main" val="100282191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C4CD5A-900C-407B-A8A9-5C08E9F26AAC}" type="datetime1">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226295-45DA-4502-8148-99D94B293CA5}" type="slidenum">
              <a:rPr lang="en-US" smtClean="0"/>
              <a:t>‹#›</a:t>
            </a:fld>
            <a:endParaRPr lang="en-US" dirty="0"/>
          </a:p>
        </p:txBody>
      </p:sp>
    </p:spTree>
    <p:extLst>
      <p:ext uri="{BB962C8B-B14F-4D97-AF65-F5344CB8AC3E}">
        <p14:creationId xmlns:p14="http://schemas.microsoft.com/office/powerpoint/2010/main" val="1030744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E321E05-7532-463E-839A-F5771B2F29C6}" type="datetime1">
              <a:rPr lang="en-US" smtClean="0"/>
              <a:t>7/17/2024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7F9E548-C5C9-4C4A-A772-5B4E470EAED5}" type="slidenum">
              <a:rPr lang="en-US" smtClean="0"/>
              <a:pPr>
                <a:defRPr/>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378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563A3B-1CDC-4DF6-9AB1-8471DC34BBD0}" type="datetime1">
              <a:rPr lang="en-US" smtClean="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226295-45DA-4502-8148-99D94B293CA5}" type="slidenum">
              <a:rPr lang="en-US" smtClean="0"/>
              <a:t>‹#›</a:t>
            </a:fld>
            <a:endParaRPr lang="en-US" dirty="0"/>
          </a:p>
        </p:txBody>
      </p:sp>
    </p:spTree>
    <p:extLst>
      <p:ext uri="{BB962C8B-B14F-4D97-AF65-F5344CB8AC3E}">
        <p14:creationId xmlns:p14="http://schemas.microsoft.com/office/powerpoint/2010/main" val="4251558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7A6D26-6FC8-4E7F-98B3-9C464E1A95BF}" type="datetime1">
              <a:rPr lang="en-US" smtClean="0"/>
              <a:t>7/17/2024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226295-45DA-4502-8148-99D94B293CA5}" type="slidenum">
              <a:rPr lang="en-US" smtClean="0"/>
              <a:t>‹#›</a:t>
            </a:fld>
            <a:endParaRPr lang="en-US" dirty="0"/>
          </a:p>
        </p:txBody>
      </p:sp>
    </p:spTree>
    <p:extLst>
      <p:ext uri="{BB962C8B-B14F-4D97-AF65-F5344CB8AC3E}">
        <p14:creationId xmlns:p14="http://schemas.microsoft.com/office/powerpoint/2010/main" val="1967371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50F2EB8-F7BF-4C5C-9E0C-0A92EAA320A7}" type="datetime1">
              <a:rPr lang="en-US" smtClean="0"/>
              <a:t>7/17/2024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17F9E548-C5C9-4C4A-A772-5B4E470EAED5}" type="slidenum">
              <a:rPr lang="en-US" smtClean="0"/>
              <a:pPr>
                <a:defRPr/>
              </a:pPr>
              <a:t>‹#›</a:t>
            </a:fld>
            <a:endParaRPr lang="en-US" dirty="0"/>
          </a:p>
        </p:txBody>
      </p:sp>
    </p:spTree>
    <p:extLst>
      <p:ext uri="{BB962C8B-B14F-4D97-AF65-F5344CB8AC3E}">
        <p14:creationId xmlns:p14="http://schemas.microsoft.com/office/powerpoint/2010/main" val="3511817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A78F300-49D2-4B06-9F3F-4947B104B533}" type="datetime1">
              <a:rPr lang="en-US" smtClean="0"/>
              <a:t>7/17/2024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F24D94C-71EA-42A9-B5E8-31A475A19855}" type="slidenum">
              <a:rPr lang="en-US" smtClean="0"/>
              <a:pPr>
                <a:defRPr/>
              </a:pPr>
              <a:t>‹#›</a:t>
            </a:fld>
            <a:endParaRPr lang="en-US" dirty="0"/>
          </a:p>
        </p:txBody>
      </p:sp>
    </p:spTree>
    <p:extLst>
      <p:ext uri="{BB962C8B-B14F-4D97-AF65-F5344CB8AC3E}">
        <p14:creationId xmlns:p14="http://schemas.microsoft.com/office/powerpoint/2010/main" val="3140806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8C3CD2-8945-4EAD-83C3-F5AEADAB6E72}" type="datetime1">
              <a:rPr lang="en-US" smtClean="0"/>
              <a:t>7/17/2024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226295-45DA-4502-8148-99D94B293CA5}" type="slidenum">
              <a:rPr lang="en-US" smtClean="0"/>
              <a:t>‹#›</a:t>
            </a:fld>
            <a:endParaRPr lang="en-US" dirty="0"/>
          </a:p>
        </p:txBody>
      </p:sp>
    </p:spTree>
    <p:extLst>
      <p:ext uri="{BB962C8B-B14F-4D97-AF65-F5344CB8AC3E}">
        <p14:creationId xmlns:p14="http://schemas.microsoft.com/office/powerpoint/2010/main" val="4251197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27943F0B-D05F-4B50-B94B-A22B613B9DA6}" type="datetime1">
              <a:rPr lang="en-US" smtClean="0"/>
              <a:t>7/17/2024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7F9E548-C5C9-4C4A-A772-5B4E470EAED5}" type="slidenum">
              <a:rPr lang="en-US" smtClean="0"/>
              <a:pPr>
                <a:defRPr/>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949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C948AF-5B2F-40B4-87DC-69656FC2D745}" type="datetime1">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226295-45DA-4502-8148-99D94B293CA5}" type="slidenum">
              <a:rPr lang="en-US" smtClean="0"/>
              <a:t>‹#›</a:t>
            </a:fld>
            <a:endParaRPr lang="en-US" dirty="0"/>
          </a:p>
        </p:txBody>
      </p:sp>
    </p:spTree>
    <p:extLst>
      <p:ext uri="{BB962C8B-B14F-4D97-AF65-F5344CB8AC3E}">
        <p14:creationId xmlns:p14="http://schemas.microsoft.com/office/powerpoint/2010/main" val="3786909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927370-7921-44C1-A0D3-FDF3E5AA505B}" type="datetime1">
              <a:rPr lang="en-US" smtClean="0"/>
              <a:t>7/17/2024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226295-45DA-4502-8148-99D94B293CA5}" type="slidenum">
              <a:rPr lang="en-US" smtClean="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541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74DD-DA9D-5ED9-2B5D-02EF5C661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7E9249-7A43-8B7C-C640-3F836AE3C7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78C06-480A-64B8-A2AD-AA674AD401F3}"/>
              </a:ext>
            </a:extLst>
          </p:cNvPr>
          <p:cNvSpPr>
            <a:spLocks noGrp="1"/>
          </p:cNvSpPr>
          <p:nvPr>
            <p:ph type="dt" sz="half" idx="10"/>
          </p:nvPr>
        </p:nvSpPr>
        <p:spPr/>
        <p:txBody>
          <a:bodyPr/>
          <a:lstStyle/>
          <a:p>
            <a:pPr>
              <a:defRPr/>
            </a:pPr>
            <a:fld id="{85FC6E6B-E9C6-45B9-8871-21D9ACAC42ED}" type="datetime1">
              <a:rPr lang="en-US" smtClean="0"/>
              <a:pPr>
                <a:defRPr/>
              </a:pPr>
              <a:t>7/17/2024</a:t>
            </a:fld>
            <a:endParaRPr lang="en-US"/>
          </a:p>
        </p:txBody>
      </p:sp>
      <p:sp>
        <p:nvSpPr>
          <p:cNvPr id="5" name="Footer Placeholder 4">
            <a:extLst>
              <a:ext uri="{FF2B5EF4-FFF2-40B4-BE49-F238E27FC236}">
                <a16:creationId xmlns:a16="http://schemas.microsoft.com/office/drawing/2014/main" id="{F9AD44DA-4BDA-09AD-7030-1E376E9ACC0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DB4ADBD-E039-791B-CCD6-3AA628BB7137}"/>
              </a:ext>
            </a:extLst>
          </p:cNvPr>
          <p:cNvSpPr>
            <a:spLocks noGrp="1"/>
          </p:cNvSpPr>
          <p:nvPr>
            <p:ph type="sldNum" sz="quarter" idx="12"/>
          </p:nvPr>
        </p:nvSpPr>
        <p:spPr/>
        <p:txBody>
          <a:bodyPr/>
          <a:lstStyle/>
          <a:p>
            <a:pPr>
              <a:defRPr/>
            </a:pPr>
            <a:fld id="{12589BE2-7C60-4ABC-A9BA-C947C8C607A1}" type="slidenum">
              <a:rPr lang="en-US" altLang="en-US" smtClean="0"/>
              <a:pPr>
                <a:defRPr/>
              </a:pPr>
              <a:t>‹#›</a:t>
            </a:fld>
            <a:endParaRPr lang="en-US" altLang="en-US"/>
          </a:p>
        </p:txBody>
      </p:sp>
    </p:spTree>
    <p:extLst>
      <p:ext uri="{BB962C8B-B14F-4D97-AF65-F5344CB8AC3E}">
        <p14:creationId xmlns:p14="http://schemas.microsoft.com/office/powerpoint/2010/main" val="419905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mplat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84048" y="155448"/>
            <a:ext cx="8375904" cy="1325563"/>
          </a:xfr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r>
              <a:rPr lang="en-US" dirty="0"/>
              <a:t>1/29/2021</a:t>
            </a:r>
          </a:p>
        </p:txBody>
      </p:sp>
      <p:sp>
        <p:nvSpPr>
          <p:cNvPr id="5" name="Slide Number Placeholder 4"/>
          <p:cNvSpPr>
            <a:spLocks noGrp="1"/>
          </p:cNvSpPr>
          <p:nvPr>
            <p:ph type="sldNum" sz="quarter" idx="12"/>
          </p:nvPr>
        </p:nvSpPr>
        <p:spPr/>
        <p:txBody>
          <a:bodyPr/>
          <a:lstStyle/>
          <a:p>
            <a:fld id="{71512040-32BC-4BBA-A016-310F08631846}" type="slidenum">
              <a:rPr lang="en-US" smtClean="0"/>
              <a:pPr/>
              <a:t>‹#›</a:t>
            </a:fld>
            <a:endParaRPr lang="en-US" dirty="0"/>
          </a:p>
        </p:txBody>
      </p:sp>
      <p:sp>
        <p:nvSpPr>
          <p:cNvPr id="11" name="Content Placeholder 6"/>
          <p:cNvSpPr>
            <a:spLocks noGrp="1"/>
          </p:cNvSpPr>
          <p:nvPr>
            <p:ph sz="quarter" idx="13"/>
          </p:nvPr>
        </p:nvSpPr>
        <p:spPr>
          <a:xfrm>
            <a:off x="384048" y="1609344"/>
            <a:ext cx="4111752" cy="2267712"/>
          </a:xfrm>
        </p:spPr>
        <p:txBody>
          <a:bodyPr/>
          <a:lstStyle>
            <a:lvl1pPr>
              <a:lnSpc>
                <a:spcPct val="100000"/>
              </a:lnSpc>
              <a:defRPr>
                <a:solidFill>
                  <a:schemeClr val="tx1"/>
                </a:solidFill>
              </a:defRPr>
            </a:lvl1pPr>
            <a:lvl2pPr>
              <a:lnSpc>
                <a:spcPct val="100000"/>
              </a:lnSpc>
              <a:spcBef>
                <a:spcPts val="600"/>
              </a:spcBef>
              <a:buClr>
                <a:schemeClr val="accent2"/>
              </a:buClr>
              <a:defRPr>
                <a:solidFill>
                  <a:schemeClr val="tx1"/>
                </a:solidFill>
              </a:defRPr>
            </a:lvl2pPr>
            <a:lvl3pPr marL="457200" indent="-223838">
              <a:lnSpc>
                <a:spcPct val="100000"/>
              </a:lnSpc>
              <a:spcBef>
                <a:spcPts val="600"/>
              </a:spcBef>
              <a:buClr>
                <a:schemeClr val="accent2"/>
              </a:buClr>
              <a:buFont typeface="Courier New" panose="02070309020205020404" pitchFamily="49" charset="0"/>
              <a:buChar char="o"/>
              <a:defRPr>
                <a:solidFill>
                  <a:schemeClr val="tx1"/>
                </a:solidFill>
              </a:defRPr>
            </a:lvl3pPr>
            <a:lvl4pPr>
              <a:lnSpc>
                <a:spcPct val="100000"/>
              </a:lnSpc>
              <a:spcBef>
                <a:spcPts val="600"/>
              </a:spcBef>
              <a:buClr>
                <a:schemeClr val="accent2"/>
              </a:buClr>
              <a:defRPr>
                <a:solidFill>
                  <a:schemeClr val="tx1"/>
                </a:solidFill>
              </a:defRPr>
            </a:lvl4pPr>
            <a:lvl5pPr marL="914400" indent="-228600">
              <a:lnSpc>
                <a:spcPct val="100000"/>
              </a:lnSpc>
              <a:spcBef>
                <a:spcPts val="600"/>
              </a:spcBef>
              <a:buClr>
                <a:schemeClr val="accent2"/>
              </a:buClr>
              <a:buFont typeface="Wingdings" panose="05000000000000000000" pitchFamily="2" charset="2"/>
              <a:buChar char="q"/>
              <a:defRPr sz="1600" i="1">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6"/>
          <p:cNvSpPr>
            <a:spLocks noGrp="1"/>
          </p:cNvSpPr>
          <p:nvPr>
            <p:ph sz="quarter" idx="18"/>
          </p:nvPr>
        </p:nvSpPr>
        <p:spPr>
          <a:xfrm>
            <a:off x="384048" y="3971486"/>
            <a:ext cx="4111752" cy="226771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6"/>
          <p:cNvSpPr>
            <a:spLocks noGrp="1"/>
          </p:cNvSpPr>
          <p:nvPr>
            <p:ph sz="quarter" idx="17"/>
          </p:nvPr>
        </p:nvSpPr>
        <p:spPr>
          <a:xfrm>
            <a:off x="4648200" y="1609344"/>
            <a:ext cx="4111752" cy="226771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6"/>
          <p:cNvSpPr>
            <a:spLocks noGrp="1"/>
          </p:cNvSpPr>
          <p:nvPr>
            <p:ph sz="quarter" idx="19"/>
          </p:nvPr>
        </p:nvSpPr>
        <p:spPr>
          <a:xfrm>
            <a:off x="4648200" y="3968496"/>
            <a:ext cx="4111752" cy="226771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Footer Placeholder 4"/>
          <p:cNvSpPr>
            <a:spLocks noGrp="1"/>
          </p:cNvSpPr>
          <p:nvPr>
            <p:ph type="ftr" sz="quarter" idx="3"/>
          </p:nvPr>
        </p:nvSpPr>
        <p:spPr>
          <a:xfrm>
            <a:off x="5429250" y="6109145"/>
            <a:ext cx="3086100" cy="365125"/>
          </a:xfrm>
          <a:prstGeom prst="rect">
            <a:avLst/>
          </a:prstGeom>
        </p:spPr>
        <p:txBody>
          <a:bodyPr anchor="b"/>
          <a:lstStyle>
            <a:lvl1pPr>
              <a:defRPr sz="900" b="1">
                <a:solidFill>
                  <a:srgbClr val="C00000"/>
                </a:solidFill>
              </a:defRPr>
            </a:lvl1pPr>
          </a:lstStyle>
          <a:p>
            <a:pPr algn="r"/>
            <a:r>
              <a:rPr lang="en-US" dirty="0"/>
              <a:t>FOOTER</a:t>
            </a:r>
          </a:p>
        </p:txBody>
      </p:sp>
    </p:spTree>
    <p:extLst>
      <p:ext uri="{BB962C8B-B14F-4D97-AF65-F5344CB8AC3E}">
        <p14:creationId xmlns:p14="http://schemas.microsoft.com/office/powerpoint/2010/main" val="2801901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13249"/>
            <a:ext cx="7772400" cy="466281"/>
          </a:xfrm>
          <a:prstGeom prst="rect">
            <a:avLst/>
          </a:prstGeom>
        </p:spPr>
        <p:txBody>
          <a:bodyPr>
            <a:spAutoFit/>
          </a:bodyPr>
          <a:lstStyle/>
          <a:p>
            <a:endParaRPr lang="en-US" dirty="0"/>
          </a:p>
        </p:txBody>
      </p:sp>
      <p:sp>
        <p:nvSpPr>
          <p:cNvPr id="3" name="Subtitle 2"/>
          <p:cNvSpPr>
            <a:spLocks noGrp="1"/>
          </p:cNvSpPr>
          <p:nvPr>
            <p:ph type="subTitle" idx="1"/>
          </p:nvPr>
        </p:nvSpPr>
        <p:spPr>
          <a:xfrm>
            <a:off x="990600" y="4054372"/>
            <a:ext cx="7315200" cy="349455"/>
          </a:xfrm>
          <a:prstGeom prst="rect">
            <a:avLst/>
          </a:prstGeom>
        </p:spPr>
        <p:txBody>
          <a:bodyPr anchor="ctr">
            <a:spAutoFit/>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11" name="Text Placeholder 10"/>
          <p:cNvSpPr>
            <a:spLocks noGrp="1"/>
          </p:cNvSpPr>
          <p:nvPr>
            <p:ph type="body" sz="quarter" idx="13"/>
          </p:nvPr>
        </p:nvSpPr>
        <p:spPr>
          <a:xfrm>
            <a:off x="990600" y="4572000"/>
            <a:ext cx="7315200" cy="609600"/>
          </a:xfrm>
        </p:spPr>
        <p:txBody>
          <a:bodyPr>
            <a:normAutofit/>
          </a:bodyPr>
          <a:lstStyle>
            <a:lvl1pPr marL="0" indent="0" algn="ctr">
              <a:buFontTx/>
              <a:buNone/>
              <a:defRPr sz="1800" i="1">
                <a:solidFill>
                  <a:schemeClr val="bg1">
                    <a:lumMod val="50000"/>
                  </a:schemeClr>
                </a:solidFill>
              </a:defRPr>
            </a:lvl1pPr>
            <a:lvl2pPr marL="210740" indent="0" algn="ctr">
              <a:buFontTx/>
              <a:buNone/>
              <a:defRPr/>
            </a:lvl2pPr>
            <a:lvl3pPr marL="431006" indent="0" algn="ctr">
              <a:buFontTx/>
              <a:buNone/>
              <a:defRPr/>
            </a:lvl3pPr>
            <a:lvl4pPr marL="641747" indent="0" algn="ctr">
              <a:buFontTx/>
              <a:buNone/>
              <a:defRPr/>
            </a:lvl4pPr>
            <a:lvl5pPr marL="862013" indent="0" algn="ctr">
              <a:buFontTx/>
              <a:buNone/>
              <a:defRPr/>
            </a:lvl5pPr>
          </a:lstStyle>
          <a:p>
            <a:pPr lvl="0"/>
            <a:r>
              <a:rPr lang="en-US" dirty="0"/>
              <a:t>Click to edit Master text styles</a:t>
            </a:r>
          </a:p>
        </p:txBody>
      </p:sp>
      <p:sp>
        <p:nvSpPr>
          <p:cNvPr id="12" name="Text Placeholder 10"/>
          <p:cNvSpPr>
            <a:spLocks noGrp="1"/>
          </p:cNvSpPr>
          <p:nvPr>
            <p:ph type="body" sz="quarter" idx="14"/>
          </p:nvPr>
        </p:nvSpPr>
        <p:spPr>
          <a:xfrm>
            <a:off x="990600" y="5257800"/>
            <a:ext cx="7315200" cy="609600"/>
          </a:xfrm>
        </p:spPr>
        <p:txBody>
          <a:bodyPr anchor="ctr">
            <a:normAutofit/>
          </a:bodyPr>
          <a:lstStyle>
            <a:lvl1pPr marL="0" indent="0" algn="ctr">
              <a:buFontTx/>
              <a:buNone/>
              <a:defRPr sz="1500" i="0">
                <a:solidFill>
                  <a:schemeClr val="bg1">
                    <a:lumMod val="50000"/>
                  </a:schemeClr>
                </a:solidFill>
              </a:defRPr>
            </a:lvl1pPr>
            <a:lvl2pPr marL="210740" indent="0" algn="ctr">
              <a:buFontTx/>
              <a:buNone/>
              <a:defRPr/>
            </a:lvl2pPr>
            <a:lvl3pPr marL="431006" indent="0" algn="ctr">
              <a:buFontTx/>
              <a:buNone/>
              <a:defRPr/>
            </a:lvl3pPr>
            <a:lvl4pPr marL="641747" indent="0" algn="ctr">
              <a:buFontTx/>
              <a:buNone/>
              <a:defRPr/>
            </a:lvl4pPr>
            <a:lvl5pPr marL="862013" indent="0" algn="ctr">
              <a:buFontTx/>
              <a:buNone/>
              <a:defRPr/>
            </a:lvl5pPr>
          </a:lstStyle>
          <a:p>
            <a:pPr lvl="0"/>
            <a:r>
              <a:rPr lang="en-US" dirty="0"/>
              <a:t>Click to edit Master text styles</a:t>
            </a:r>
          </a:p>
        </p:txBody>
      </p:sp>
      <p:sp>
        <p:nvSpPr>
          <p:cNvPr id="6" name="Date Placeholder 3"/>
          <p:cNvSpPr>
            <a:spLocks noGrp="1"/>
          </p:cNvSpPr>
          <p:nvPr>
            <p:ph type="dt" sz="half" idx="15"/>
          </p:nvPr>
        </p:nvSpPr>
        <p:spPr/>
        <p:txBody>
          <a:bodyPr/>
          <a:lstStyle>
            <a:lvl1pPr>
              <a:defRPr/>
            </a:lvl1pPr>
          </a:lstStyle>
          <a:p>
            <a:pPr>
              <a:defRPr/>
            </a:pPr>
            <a:fld id="{9B321A0C-B799-4C96-A81B-ED1448237AD5}" type="datetime1">
              <a:rPr lang="en-US" smtClean="0"/>
              <a:t>7/17/2024</a:t>
            </a:fld>
            <a:endParaRPr lang="en-US" dirty="0"/>
          </a:p>
        </p:txBody>
      </p:sp>
      <p:sp>
        <p:nvSpPr>
          <p:cNvPr id="7" name="Footer Placeholder 4"/>
          <p:cNvSpPr>
            <a:spLocks noGrp="1"/>
          </p:cNvSpPr>
          <p:nvPr>
            <p:ph type="ftr" sz="quarter" idx="16"/>
          </p:nvPr>
        </p:nvSpPr>
        <p:spPr/>
        <p:txBody>
          <a:bodyPr/>
          <a:lstStyle>
            <a:lvl1pPr>
              <a:defRPr/>
            </a:lvl1pPr>
          </a:lstStyle>
          <a:p>
            <a:pPr>
              <a:defRPr/>
            </a:pPr>
            <a:endParaRPr lang="en-US" dirty="0"/>
          </a:p>
        </p:txBody>
      </p:sp>
      <p:sp>
        <p:nvSpPr>
          <p:cNvPr id="8" name="Slide Number Placeholder 5"/>
          <p:cNvSpPr>
            <a:spLocks noGrp="1"/>
          </p:cNvSpPr>
          <p:nvPr>
            <p:ph type="sldNum" sz="quarter" idx="17"/>
          </p:nvPr>
        </p:nvSpPr>
        <p:spPr/>
        <p:txBody>
          <a:bodyPr/>
          <a:lstStyle>
            <a:lvl1pPr>
              <a:defRPr/>
            </a:lvl1pPr>
          </a:lstStyle>
          <a:p>
            <a:pPr>
              <a:defRPr/>
            </a:pPr>
            <a:fld id="{B5642DA2-B2BF-449D-ACD3-ED63973A2D6C}" type="slidenum">
              <a:rPr lang="en-US"/>
              <a:pPr>
                <a:defRPr/>
              </a:pPr>
              <a:t>‹#›</a:t>
            </a:fld>
            <a:endParaRPr lang="en-US" dirty="0"/>
          </a:p>
        </p:txBody>
      </p:sp>
    </p:spTree>
    <p:extLst>
      <p:ext uri="{BB962C8B-B14F-4D97-AF65-F5344CB8AC3E}">
        <p14:creationId xmlns:p14="http://schemas.microsoft.com/office/powerpoint/2010/main" val="1462557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8637"/>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a:t>Click to edit Master title style</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B5D043E3-2904-4296-83DF-3B4CBD98F0F8}" type="datetime1">
              <a:rPr lang="en-US" smtClean="0"/>
              <a:t>7/17/2024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4AE471E-79F0-4EFA-9DC3-64FA64EC201F}" type="slidenum">
              <a:rPr lang="en-US"/>
              <a:pPr>
                <a:defRPr/>
              </a:pPr>
              <a:t>‹#›</a:t>
            </a:fld>
            <a:endParaRPr lang="en-US" dirty="0"/>
          </a:p>
        </p:txBody>
      </p:sp>
    </p:spTree>
    <p:extLst>
      <p:ext uri="{BB962C8B-B14F-4D97-AF65-F5344CB8AC3E}">
        <p14:creationId xmlns:p14="http://schemas.microsoft.com/office/powerpoint/2010/main" val="3973442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a:prstGeom prst="rect">
            <a:avLst/>
          </a:prstGeom>
        </p:spPr>
        <p:txBody>
          <a:bodyPr/>
          <a:lstStyle>
            <a:lvl1pPr marL="176213" indent="-176213">
              <a:defRPr sz="2100"/>
            </a:lvl1pPr>
            <a:lvl2pPr marL="342900" indent="-166688">
              <a:defRPr sz="1800"/>
            </a:lvl2pPr>
            <a:lvl3pPr marL="519113" indent="-176213">
              <a:defRPr sz="1500"/>
            </a:lvl3pPr>
            <a:lvl4pPr marL="685800" indent="-166688">
              <a:defRPr sz="1350"/>
            </a:lvl4pPr>
            <a:lvl5pPr marL="862013" indent="-176213">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a:t>Click to edit Master title style</a:t>
            </a:r>
          </a:p>
        </p:txBody>
      </p:sp>
      <p:sp>
        <p:nvSpPr>
          <p:cNvPr id="9" name="Content Placeholder 2"/>
          <p:cNvSpPr>
            <a:spLocks noGrp="1"/>
          </p:cNvSpPr>
          <p:nvPr>
            <p:ph sz="half" idx="13"/>
          </p:nvPr>
        </p:nvSpPr>
        <p:spPr>
          <a:xfrm>
            <a:off x="4648200" y="1600202"/>
            <a:ext cx="4038600" cy="4525963"/>
          </a:xfrm>
          <a:prstGeom prst="rect">
            <a:avLst/>
          </a:prstGeom>
        </p:spPr>
        <p:txBody>
          <a:bodyPr/>
          <a:lstStyle>
            <a:lvl1pPr marL="176213" indent="-176213">
              <a:defRPr sz="2100"/>
            </a:lvl1pPr>
            <a:lvl2pPr marL="342900" indent="-166688">
              <a:defRPr sz="1800"/>
            </a:lvl2pPr>
            <a:lvl3pPr marL="519113" indent="-176213">
              <a:defRPr sz="1500"/>
            </a:lvl3pPr>
            <a:lvl4pPr marL="685800" indent="-166688">
              <a:defRPr sz="1350"/>
            </a:lvl4pPr>
            <a:lvl5pPr marL="862013" indent="-176213">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4"/>
          </p:nvPr>
        </p:nvSpPr>
        <p:spPr/>
        <p:txBody>
          <a:bodyPr/>
          <a:lstStyle>
            <a:lvl1pPr fontAlgn="auto">
              <a:spcBef>
                <a:spcPts val="0"/>
              </a:spcBef>
              <a:spcAft>
                <a:spcPts val="0"/>
              </a:spcAft>
              <a:defRPr>
                <a:latin typeface="+mn-lt"/>
              </a:defRPr>
            </a:lvl1pPr>
          </a:lstStyle>
          <a:p>
            <a:pPr>
              <a:defRPr/>
            </a:pPr>
            <a:fld id="{3AC8451C-FD5C-472D-B5BB-5422E9A7B18B}" type="datetime1">
              <a:rPr lang="en-US" smtClean="0"/>
              <a:t>7/17/2024</a:t>
            </a:fld>
            <a:endParaRPr lang="en-US" dirty="0"/>
          </a:p>
        </p:txBody>
      </p:sp>
      <p:sp>
        <p:nvSpPr>
          <p:cNvPr id="6" name="Footer Placeholder 5"/>
          <p:cNvSpPr>
            <a:spLocks noGrp="1"/>
          </p:cNvSpPr>
          <p:nvPr>
            <p:ph type="ftr" sz="quarter" idx="15"/>
          </p:nvPr>
        </p:nvSpPr>
        <p:spPr/>
        <p:txBody>
          <a:bodyPr/>
          <a:lstStyle>
            <a:lvl1pPr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6"/>
          </p:nvPr>
        </p:nvSpPr>
        <p:spPr/>
        <p:txBody>
          <a:bodyPr/>
          <a:lstStyle>
            <a:lvl1pPr fontAlgn="auto">
              <a:spcBef>
                <a:spcPts val="0"/>
              </a:spcBef>
              <a:spcAft>
                <a:spcPts val="0"/>
              </a:spcAft>
              <a:defRPr>
                <a:latin typeface="+mn-lt"/>
              </a:defRPr>
            </a:lvl1pPr>
          </a:lstStyle>
          <a:p>
            <a:pPr>
              <a:defRPr/>
            </a:pPr>
            <a:fld id="{A54BA192-0DC5-4D90-99B0-10775CFBFCCC}" type="slidenum">
              <a:rPr lang="en-US"/>
              <a:pPr>
                <a:defRPr/>
              </a:pPr>
              <a:t>‹#›</a:t>
            </a:fld>
            <a:endParaRPr lang="en-US" dirty="0"/>
          </a:p>
        </p:txBody>
      </p:sp>
    </p:spTree>
    <p:extLst>
      <p:ext uri="{BB962C8B-B14F-4D97-AF65-F5344CB8AC3E}">
        <p14:creationId xmlns:p14="http://schemas.microsoft.com/office/powerpoint/2010/main" val="1840322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23646"/>
            <a:ext cx="4040188" cy="548640"/>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45026" y="1623646"/>
            <a:ext cx="4041775" cy="548640"/>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Placeholder 1"/>
          <p:cNvSpPr>
            <a:spLocks noGrp="1"/>
          </p:cNvSpPr>
          <p:nvPr>
            <p:ph type="title"/>
          </p:nvPr>
        </p:nvSpPr>
        <p:spPr>
          <a:xfrm>
            <a:off x="457200" y="838200"/>
            <a:ext cx="8229600" cy="762000"/>
          </a:xfrm>
          <a:prstGeom prst="rect">
            <a:avLst/>
          </a:prstGeom>
        </p:spPr>
        <p:txBody>
          <a:bodyPr rtlCol="0">
            <a:normAutofit/>
          </a:bodyPr>
          <a:lstStyle/>
          <a:p>
            <a:r>
              <a:rPr lang="en-US" dirty="0"/>
              <a:t>Click to edit Master title style</a:t>
            </a:r>
          </a:p>
        </p:txBody>
      </p:sp>
      <p:sp>
        <p:nvSpPr>
          <p:cNvPr id="11" name="Content Placeholder 2"/>
          <p:cNvSpPr>
            <a:spLocks noGrp="1"/>
          </p:cNvSpPr>
          <p:nvPr>
            <p:ph sz="half" idx="13"/>
          </p:nvPr>
        </p:nvSpPr>
        <p:spPr>
          <a:xfrm>
            <a:off x="457200" y="2179639"/>
            <a:ext cx="4038600" cy="4144963"/>
          </a:xfrm>
          <a:prstGeom prst="rect">
            <a:avLst/>
          </a:prstGeom>
        </p:spPr>
        <p:txBody>
          <a:bodyPr/>
          <a:lstStyle>
            <a:lvl1pPr marL="176213" indent="-176213">
              <a:defRPr sz="2100"/>
            </a:lvl1pPr>
            <a:lvl2pPr marL="342900" indent="-166688">
              <a:defRPr sz="1800"/>
            </a:lvl2pPr>
            <a:lvl3pPr marL="519113" indent="-176213">
              <a:defRPr sz="1500"/>
            </a:lvl3pPr>
            <a:lvl4pPr marL="685800" indent="-166688">
              <a:defRPr sz="1350"/>
            </a:lvl4pPr>
            <a:lvl5pPr marL="862013" indent="-176213">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4"/>
          </p:nvPr>
        </p:nvSpPr>
        <p:spPr>
          <a:xfrm>
            <a:off x="4648200" y="2179639"/>
            <a:ext cx="4038600" cy="4144963"/>
          </a:xfrm>
          <a:prstGeom prst="rect">
            <a:avLst/>
          </a:prstGeom>
        </p:spPr>
        <p:txBody>
          <a:bodyPr/>
          <a:lstStyle>
            <a:lvl1pPr marL="176213" indent="-176213">
              <a:defRPr sz="2100"/>
            </a:lvl1pPr>
            <a:lvl2pPr marL="342900" indent="-166688">
              <a:defRPr sz="1800"/>
            </a:lvl2pPr>
            <a:lvl3pPr marL="519113" indent="-176213">
              <a:defRPr sz="1500"/>
            </a:lvl3pPr>
            <a:lvl4pPr marL="685800" indent="-166688">
              <a:defRPr sz="1350"/>
            </a:lvl4pPr>
            <a:lvl5pPr marL="862013" indent="-176213">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5"/>
          </p:nvPr>
        </p:nvSpPr>
        <p:spPr/>
        <p:txBody>
          <a:bodyPr/>
          <a:lstStyle>
            <a:lvl1pPr fontAlgn="auto">
              <a:spcBef>
                <a:spcPts val="0"/>
              </a:spcBef>
              <a:spcAft>
                <a:spcPts val="0"/>
              </a:spcAft>
              <a:defRPr>
                <a:latin typeface="+mn-lt"/>
              </a:defRPr>
            </a:lvl1pPr>
          </a:lstStyle>
          <a:p>
            <a:pPr>
              <a:defRPr/>
            </a:pPr>
            <a:fld id="{FBB8FCBB-2896-4647-A501-771D20F74937}" type="datetime1">
              <a:rPr lang="en-US" smtClean="0"/>
              <a:t>7/17/2024</a:t>
            </a:fld>
            <a:endParaRPr lang="en-US" dirty="0"/>
          </a:p>
        </p:txBody>
      </p:sp>
      <p:sp>
        <p:nvSpPr>
          <p:cNvPr id="8" name="Footer Placeholder 7"/>
          <p:cNvSpPr>
            <a:spLocks noGrp="1"/>
          </p:cNvSpPr>
          <p:nvPr>
            <p:ph type="ftr" sz="quarter" idx="16"/>
          </p:nvPr>
        </p:nvSpPr>
        <p:spPr/>
        <p:txBody>
          <a:bodyPr/>
          <a:lstStyle>
            <a:lvl1pPr fontAlgn="auto">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7"/>
          </p:nvPr>
        </p:nvSpPr>
        <p:spPr/>
        <p:txBody>
          <a:bodyPr/>
          <a:lstStyle>
            <a:lvl1pPr fontAlgn="auto">
              <a:spcBef>
                <a:spcPts val="0"/>
              </a:spcBef>
              <a:spcAft>
                <a:spcPts val="0"/>
              </a:spcAft>
              <a:defRPr>
                <a:latin typeface="+mn-lt"/>
              </a:defRPr>
            </a:lvl1pPr>
          </a:lstStyle>
          <a:p>
            <a:pPr>
              <a:defRPr/>
            </a:pPr>
            <a:fld id="{6E07A86B-E0B5-4622-9325-5363AF9492B2}" type="slidenum">
              <a:rPr lang="en-US"/>
              <a:pPr>
                <a:defRPr/>
              </a:pPr>
              <a:t>‹#›</a:t>
            </a:fld>
            <a:endParaRPr lang="en-US" dirty="0"/>
          </a:p>
        </p:txBody>
      </p:sp>
    </p:spTree>
    <p:extLst>
      <p:ext uri="{BB962C8B-B14F-4D97-AF65-F5344CB8AC3E}">
        <p14:creationId xmlns:p14="http://schemas.microsoft.com/office/powerpoint/2010/main" val="344421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9" name="Content Placeholder 2"/>
          <p:cNvSpPr>
            <a:spLocks noGrp="1"/>
          </p:cNvSpPr>
          <p:nvPr>
            <p:ph sz="half" idx="14"/>
          </p:nvPr>
        </p:nvSpPr>
        <p:spPr>
          <a:xfrm>
            <a:off x="3810000" y="1143002"/>
            <a:ext cx="4876800" cy="4953001"/>
          </a:xfrm>
          <a:prstGeom prst="rect">
            <a:avLst/>
          </a:prstGeom>
        </p:spPr>
        <p:txBody>
          <a:bodyPr/>
          <a:lstStyle>
            <a:lvl1pPr marL="176213" indent="-176213">
              <a:defRPr sz="2100"/>
            </a:lvl1pPr>
            <a:lvl2pPr marL="342900" indent="-166688">
              <a:defRPr sz="1800"/>
            </a:lvl2pPr>
            <a:lvl3pPr marL="519113" indent="-176213">
              <a:defRPr sz="1500"/>
            </a:lvl3pPr>
            <a:lvl4pPr marL="685800" indent="-166688">
              <a:defRPr sz="1350"/>
            </a:lvl4pPr>
            <a:lvl5pPr marL="862013" indent="-176213">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half" idx="15"/>
          </p:nvPr>
        </p:nvSpPr>
        <p:spPr>
          <a:xfrm>
            <a:off x="457200" y="1143002"/>
            <a:ext cx="3200400" cy="4953001"/>
          </a:xfrm>
          <a:prstGeom prst="rect">
            <a:avLst/>
          </a:prstGeom>
        </p:spPr>
        <p:txBody>
          <a:bodyPr/>
          <a:lstStyle>
            <a:lvl1pPr marL="176213" indent="-176213">
              <a:defRPr sz="2100"/>
            </a:lvl1pPr>
            <a:lvl2pPr marL="342900" indent="-166688">
              <a:defRPr sz="1800"/>
            </a:lvl2pPr>
            <a:lvl3pPr marL="519113" indent="-176213">
              <a:defRPr sz="1500"/>
            </a:lvl3pPr>
            <a:lvl4pPr marL="685800" indent="-166688">
              <a:defRPr sz="1350"/>
            </a:lvl4pPr>
            <a:lvl5pPr marL="862013" indent="-176213">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p:cNvSpPr>
            <a:spLocks noGrp="1"/>
          </p:cNvSpPr>
          <p:nvPr>
            <p:ph type="dt" sz="half" idx="16"/>
          </p:nvPr>
        </p:nvSpPr>
        <p:spPr/>
        <p:txBody>
          <a:bodyPr/>
          <a:lstStyle>
            <a:lvl1pPr fontAlgn="auto">
              <a:spcBef>
                <a:spcPts val="0"/>
              </a:spcBef>
              <a:spcAft>
                <a:spcPts val="0"/>
              </a:spcAft>
              <a:defRPr>
                <a:latin typeface="+mn-lt"/>
              </a:defRPr>
            </a:lvl1pPr>
          </a:lstStyle>
          <a:p>
            <a:pPr>
              <a:defRPr/>
            </a:pPr>
            <a:fld id="{5020F236-02CF-46A6-91F1-F130348A04CB}" type="datetime1">
              <a:rPr lang="en-US" smtClean="0"/>
              <a:t>7/17/2024</a:t>
            </a:fld>
            <a:endParaRPr lang="en-US" dirty="0"/>
          </a:p>
        </p:txBody>
      </p:sp>
      <p:sp>
        <p:nvSpPr>
          <p:cNvPr id="5" name="Footer Placeholder 5"/>
          <p:cNvSpPr>
            <a:spLocks noGrp="1"/>
          </p:cNvSpPr>
          <p:nvPr>
            <p:ph type="ftr" sz="quarter" idx="17"/>
          </p:nvPr>
        </p:nvSpPr>
        <p:spPr/>
        <p:txBody>
          <a:bodyPr/>
          <a:lstStyle>
            <a:lvl1pPr fontAlgn="auto">
              <a:spcBef>
                <a:spcPts val="0"/>
              </a:spcBef>
              <a:spcAft>
                <a:spcPts val="0"/>
              </a:spcAft>
              <a:defRPr>
                <a:latin typeface="+mn-lt"/>
              </a:defRPr>
            </a:lvl1pPr>
          </a:lstStyle>
          <a:p>
            <a:pPr>
              <a:defRPr/>
            </a:pPr>
            <a:endParaRPr lang="en-US" dirty="0"/>
          </a:p>
        </p:txBody>
      </p:sp>
      <p:sp>
        <p:nvSpPr>
          <p:cNvPr id="6" name="Slide Number Placeholder 6"/>
          <p:cNvSpPr>
            <a:spLocks noGrp="1"/>
          </p:cNvSpPr>
          <p:nvPr>
            <p:ph type="sldNum" sz="quarter" idx="18"/>
          </p:nvPr>
        </p:nvSpPr>
        <p:spPr/>
        <p:txBody>
          <a:bodyPr/>
          <a:lstStyle>
            <a:lvl1pPr fontAlgn="auto">
              <a:spcBef>
                <a:spcPts val="0"/>
              </a:spcBef>
              <a:spcAft>
                <a:spcPts val="0"/>
              </a:spcAft>
              <a:defRPr>
                <a:latin typeface="+mn-lt"/>
              </a:defRPr>
            </a:lvl1pPr>
          </a:lstStyle>
          <a:p>
            <a:pPr>
              <a:defRPr/>
            </a:pPr>
            <a:fld id="{9B0755A2-5B41-456D-BDE8-7BC0213FDE00}" type="slidenum">
              <a:rPr lang="en-US"/>
              <a:pPr>
                <a:defRPr/>
              </a:pPr>
              <a:t>‹#›</a:t>
            </a:fld>
            <a:endParaRPr lang="en-US" dirty="0"/>
          </a:p>
        </p:txBody>
      </p:sp>
    </p:spTree>
    <p:extLst>
      <p:ext uri="{BB962C8B-B14F-4D97-AF65-F5344CB8AC3E}">
        <p14:creationId xmlns:p14="http://schemas.microsoft.com/office/powerpoint/2010/main" val="22053344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lvl1pPr fontAlgn="auto">
              <a:spcBef>
                <a:spcPts val="0"/>
              </a:spcBef>
              <a:spcAft>
                <a:spcPts val="0"/>
              </a:spcAft>
              <a:defRPr>
                <a:latin typeface="+mn-lt"/>
              </a:defRPr>
            </a:lvl1pPr>
          </a:lstStyle>
          <a:p>
            <a:pPr>
              <a:defRPr/>
            </a:pPr>
            <a:fld id="{B27D6662-9C4D-4C62-833F-8EBB66C2A5FD}" type="datetime1">
              <a:rPr lang="en-US" smtClean="0"/>
              <a:t>7/17/2024</a:t>
            </a:fld>
            <a:endParaRPr lang="en-US" dirty="0"/>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lvl1pPr fontAlgn="auto">
              <a:spcBef>
                <a:spcPts val="0"/>
              </a:spcBef>
              <a:spcAft>
                <a:spcPts val="0"/>
              </a:spcAft>
              <a:defRPr>
                <a:latin typeface="+mn-lt"/>
              </a:defRPr>
            </a:lvl1pPr>
          </a:lstStyle>
          <a:p>
            <a:pPr>
              <a:defRPr/>
            </a:pPr>
            <a:fld id="{EE5B2486-E0E8-4EFE-8F88-53BFB2D1BAD6}" type="slidenum">
              <a:rPr lang="en-US"/>
              <a:pPr>
                <a:defRPr/>
              </a:pPr>
              <a:t>‹#›</a:t>
            </a:fld>
            <a:endParaRPr lang="en-US" dirty="0"/>
          </a:p>
        </p:txBody>
      </p:sp>
    </p:spTree>
    <p:extLst>
      <p:ext uri="{BB962C8B-B14F-4D97-AF65-F5344CB8AC3E}">
        <p14:creationId xmlns:p14="http://schemas.microsoft.com/office/powerpoint/2010/main" val="199159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0790-8178-3FFA-055B-D60AFA78F4D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E7CCDE7-636A-2F7B-48DF-E057D910DE9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C10EE1-49BD-D8C0-B323-AC81EAFD4C6C}"/>
              </a:ext>
            </a:extLst>
          </p:cNvPr>
          <p:cNvSpPr>
            <a:spLocks noGrp="1"/>
          </p:cNvSpPr>
          <p:nvPr>
            <p:ph type="dt" sz="half" idx="10"/>
          </p:nvPr>
        </p:nvSpPr>
        <p:spPr/>
        <p:txBody>
          <a:bodyPr/>
          <a:lstStyle/>
          <a:p>
            <a:pPr>
              <a:defRPr/>
            </a:pPr>
            <a:fld id="{C8A9F45E-B92C-4BFE-A6B4-C007AA89C8C3}" type="datetime1">
              <a:rPr lang="en-US" smtClean="0"/>
              <a:pPr>
                <a:defRPr/>
              </a:pPr>
              <a:t>7/17/2024</a:t>
            </a:fld>
            <a:endParaRPr lang="en-US"/>
          </a:p>
        </p:txBody>
      </p:sp>
      <p:sp>
        <p:nvSpPr>
          <p:cNvPr id="5" name="Footer Placeholder 4">
            <a:extLst>
              <a:ext uri="{FF2B5EF4-FFF2-40B4-BE49-F238E27FC236}">
                <a16:creationId xmlns:a16="http://schemas.microsoft.com/office/drawing/2014/main" id="{CA2F1154-F236-C048-6A3C-E2327F3D08E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02306B8-481F-0A17-5D6A-7B8C07EB9982}"/>
              </a:ext>
            </a:extLst>
          </p:cNvPr>
          <p:cNvSpPr>
            <a:spLocks noGrp="1"/>
          </p:cNvSpPr>
          <p:nvPr>
            <p:ph type="sldNum" sz="quarter" idx="12"/>
          </p:nvPr>
        </p:nvSpPr>
        <p:spPr/>
        <p:txBody>
          <a:bodyPr/>
          <a:lstStyle/>
          <a:p>
            <a:pPr>
              <a:defRPr/>
            </a:pPr>
            <a:fld id="{C8F2EBDF-B001-4DAD-93B8-FE2A2C6AD78C}" type="slidenum">
              <a:rPr lang="en-US" altLang="en-US" smtClean="0"/>
              <a:pPr>
                <a:defRPr/>
              </a:pPr>
              <a:t>‹#›</a:t>
            </a:fld>
            <a:endParaRPr lang="en-US" altLang="en-US"/>
          </a:p>
        </p:txBody>
      </p:sp>
    </p:spTree>
    <p:extLst>
      <p:ext uri="{BB962C8B-B14F-4D97-AF65-F5344CB8AC3E}">
        <p14:creationId xmlns:p14="http://schemas.microsoft.com/office/powerpoint/2010/main" val="291602231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DAD9D-97EF-33B6-C866-BABCE5C8C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5BAB4-1C4C-CF45-D7E9-E8DCF0F5284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DCBB3-6E5D-F7D7-9022-36D25A950F6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FD9ACC-A357-43D9-FE31-A447A607183F}"/>
              </a:ext>
            </a:extLst>
          </p:cNvPr>
          <p:cNvSpPr>
            <a:spLocks noGrp="1"/>
          </p:cNvSpPr>
          <p:nvPr>
            <p:ph type="dt" sz="half" idx="10"/>
          </p:nvPr>
        </p:nvSpPr>
        <p:spPr/>
        <p:txBody>
          <a:bodyPr/>
          <a:lstStyle/>
          <a:p>
            <a:pPr>
              <a:defRPr/>
            </a:pPr>
            <a:fld id="{C8A9F45E-B92C-4BFE-A6B4-C007AA89C8C3}" type="datetime1">
              <a:rPr lang="en-US" smtClean="0"/>
              <a:pPr>
                <a:defRPr/>
              </a:pPr>
              <a:t>7/17/2024</a:t>
            </a:fld>
            <a:endParaRPr lang="en-US"/>
          </a:p>
        </p:txBody>
      </p:sp>
      <p:sp>
        <p:nvSpPr>
          <p:cNvPr id="6" name="Footer Placeholder 5">
            <a:extLst>
              <a:ext uri="{FF2B5EF4-FFF2-40B4-BE49-F238E27FC236}">
                <a16:creationId xmlns:a16="http://schemas.microsoft.com/office/drawing/2014/main" id="{CD14A381-B4A5-DE7D-40A8-8B9DFB5EDC3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FEA30B3-C408-F395-ED90-6E9E2CB26C4D}"/>
              </a:ext>
            </a:extLst>
          </p:cNvPr>
          <p:cNvSpPr>
            <a:spLocks noGrp="1"/>
          </p:cNvSpPr>
          <p:nvPr>
            <p:ph type="sldNum" sz="quarter" idx="12"/>
          </p:nvPr>
        </p:nvSpPr>
        <p:spPr/>
        <p:txBody>
          <a:bodyPr/>
          <a:lstStyle/>
          <a:p>
            <a:pPr>
              <a:defRPr/>
            </a:pPr>
            <a:fld id="{C8F2EBDF-B001-4DAD-93B8-FE2A2C6AD78C}" type="slidenum">
              <a:rPr lang="en-US" altLang="en-US" smtClean="0"/>
              <a:pPr>
                <a:defRPr/>
              </a:pPr>
              <a:t>‹#›</a:t>
            </a:fld>
            <a:endParaRPr lang="en-US" altLang="en-US"/>
          </a:p>
        </p:txBody>
      </p:sp>
    </p:spTree>
    <p:extLst>
      <p:ext uri="{BB962C8B-B14F-4D97-AF65-F5344CB8AC3E}">
        <p14:creationId xmlns:p14="http://schemas.microsoft.com/office/powerpoint/2010/main" val="31941549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4F7A-4964-A2FF-4174-0E18C7F1D52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CBF9D9-CA40-97B5-3996-9115218C447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0DD05-062E-3D22-CADF-1FBBEC9CC34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5E076A-CE18-8621-FCCE-ECF44BBAD12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1DA2FA8-E111-E9F3-5146-800EAABD575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3AD1E0-D077-8282-D481-7ADF0B6CA235}"/>
              </a:ext>
            </a:extLst>
          </p:cNvPr>
          <p:cNvSpPr>
            <a:spLocks noGrp="1"/>
          </p:cNvSpPr>
          <p:nvPr>
            <p:ph type="dt" sz="half" idx="10"/>
          </p:nvPr>
        </p:nvSpPr>
        <p:spPr/>
        <p:txBody>
          <a:bodyPr/>
          <a:lstStyle/>
          <a:p>
            <a:fld id="{703C38B7-9DDD-4655-8AB8-D48CC4F6E82E}" type="datetime1">
              <a:rPr lang="en-US" smtClean="0"/>
              <a:t>7/17/2024</a:t>
            </a:fld>
            <a:endParaRPr lang="en-US" dirty="0"/>
          </a:p>
        </p:txBody>
      </p:sp>
      <p:sp>
        <p:nvSpPr>
          <p:cNvPr id="8" name="Footer Placeholder 7">
            <a:extLst>
              <a:ext uri="{FF2B5EF4-FFF2-40B4-BE49-F238E27FC236}">
                <a16:creationId xmlns:a16="http://schemas.microsoft.com/office/drawing/2014/main" id="{889B4745-CA00-928F-19FF-0CCA4711167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B6E6241-1F9A-D6A5-8C23-ACBC848B7798}"/>
              </a:ext>
            </a:extLst>
          </p:cNvPr>
          <p:cNvSpPr>
            <a:spLocks noGrp="1"/>
          </p:cNvSpPr>
          <p:nvPr>
            <p:ph type="sldNum" sz="quarter" idx="12"/>
          </p:nvPr>
        </p:nvSpPr>
        <p:spPr/>
        <p:txBody>
          <a:bodyPr/>
          <a:lstStyle/>
          <a:p>
            <a:fld id="{95226295-45DA-4502-8148-99D94B293CA5}" type="slidenum">
              <a:rPr lang="en-US" smtClean="0"/>
              <a:t>‹#›</a:t>
            </a:fld>
            <a:endParaRPr lang="en-US" dirty="0"/>
          </a:p>
        </p:txBody>
      </p:sp>
    </p:spTree>
    <p:extLst>
      <p:ext uri="{BB962C8B-B14F-4D97-AF65-F5344CB8AC3E}">
        <p14:creationId xmlns:p14="http://schemas.microsoft.com/office/powerpoint/2010/main" val="62296938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A5345-EC6D-A47A-13AE-74678981E7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379689-0274-51F6-7209-8DBDE8484F3C}"/>
              </a:ext>
            </a:extLst>
          </p:cNvPr>
          <p:cNvSpPr>
            <a:spLocks noGrp="1"/>
          </p:cNvSpPr>
          <p:nvPr>
            <p:ph type="dt" sz="half" idx="10"/>
          </p:nvPr>
        </p:nvSpPr>
        <p:spPr/>
        <p:txBody>
          <a:bodyPr/>
          <a:lstStyle/>
          <a:p>
            <a:pPr>
              <a:defRPr/>
            </a:pPr>
            <a:fld id="{C8A9F45E-B92C-4BFE-A6B4-C007AA89C8C3}" type="datetime1">
              <a:rPr lang="en-US" smtClean="0"/>
              <a:pPr>
                <a:defRPr/>
              </a:pPr>
              <a:t>7/17/2024</a:t>
            </a:fld>
            <a:endParaRPr lang="en-US"/>
          </a:p>
        </p:txBody>
      </p:sp>
      <p:sp>
        <p:nvSpPr>
          <p:cNvPr id="4" name="Footer Placeholder 3">
            <a:extLst>
              <a:ext uri="{FF2B5EF4-FFF2-40B4-BE49-F238E27FC236}">
                <a16:creationId xmlns:a16="http://schemas.microsoft.com/office/drawing/2014/main" id="{1202F24A-ABED-9060-D527-FB34D3D09C2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EE5A8E8-B187-D709-8FB8-5C84539E0141}"/>
              </a:ext>
            </a:extLst>
          </p:cNvPr>
          <p:cNvSpPr>
            <a:spLocks noGrp="1"/>
          </p:cNvSpPr>
          <p:nvPr>
            <p:ph type="sldNum" sz="quarter" idx="12"/>
          </p:nvPr>
        </p:nvSpPr>
        <p:spPr/>
        <p:txBody>
          <a:bodyPr/>
          <a:lstStyle/>
          <a:p>
            <a:pPr>
              <a:defRPr/>
            </a:pPr>
            <a:fld id="{C8F2EBDF-B001-4DAD-93B8-FE2A2C6AD78C}" type="slidenum">
              <a:rPr lang="en-US" altLang="en-US" smtClean="0"/>
              <a:pPr>
                <a:defRPr/>
              </a:pPr>
              <a:t>‹#›</a:t>
            </a:fld>
            <a:endParaRPr lang="en-US" altLang="en-US"/>
          </a:p>
        </p:txBody>
      </p:sp>
    </p:spTree>
    <p:extLst>
      <p:ext uri="{BB962C8B-B14F-4D97-AF65-F5344CB8AC3E}">
        <p14:creationId xmlns:p14="http://schemas.microsoft.com/office/powerpoint/2010/main" val="6297035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DC78F4-CB5F-8211-2998-1B5BBCFE30AB}"/>
              </a:ext>
            </a:extLst>
          </p:cNvPr>
          <p:cNvSpPr>
            <a:spLocks noGrp="1"/>
          </p:cNvSpPr>
          <p:nvPr>
            <p:ph type="dt" sz="half" idx="10"/>
          </p:nvPr>
        </p:nvSpPr>
        <p:spPr/>
        <p:txBody>
          <a:bodyPr/>
          <a:lstStyle/>
          <a:p>
            <a:pPr>
              <a:defRPr/>
            </a:pPr>
            <a:fld id="{69678957-5ECC-44E3-8206-948152AAF5EC}" type="datetime1">
              <a:rPr lang="en-US" smtClean="0"/>
              <a:pPr>
                <a:defRPr/>
              </a:pPr>
              <a:t>7/17/2024</a:t>
            </a:fld>
            <a:endParaRPr lang="en-US"/>
          </a:p>
        </p:txBody>
      </p:sp>
      <p:sp>
        <p:nvSpPr>
          <p:cNvPr id="3" name="Footer Placeholder 2">
            <a:extLst>
              <a:ext uri="{FF2B5EF4-FFF2-40B4-BE49-F238E27FC236}">
                <a16:creationId xmlns:a16="http://schemas.microsoft.com/office/drawing/2014/main" id="{9D056436-2F09-F343-66EF-730CC02B246D}"/>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5CED2FB-8F34-960D-F888-D2CAE68487C5}"/>
              </a:ext>
            </a:extLst>
          </p:cNvPr>
          <p:cNvSpPr>
            <a:spLocks noGrp="1"/>
          </p:cNvSpPr>
          <p:nvPr>
            <p:ph type="sldNum" sz="quarter" idx="12"/>
          </p:nvPr>
        </p:nvSpPr>
        <p:spPr/>
        <p:txBody>
          <a:bodyPr/>
          <a:lstStyle/>
          <a:p>
            <a:pPr>
              <a:defRPr/>
            </a:pPr>
            <a:fld id="{25F932A3-532F-4548-8260-1858F2E69DDE}" type="slidenum">
              <a:rPr lang="en-US" altLang="en-US" smtClean="0"/>
              <a:pPr>
                <a:defRPr/>
              </a:pPr>
              <a:t>‹#›</a:t>
            </a:fld>
            <a:endParaRPr lang="en-US" altLang="en-US"/>
          </a:p>
        </p:txBody>
      </p:sp>
    </p:spTree>
    <p:extLst>
      <p:ext uri="{BB962C8B-B14F-4D97-AF65-F5344CB8AC3E}">
        <p14:creationId xmlns:p14="http://schemas.microsoft.com/office/powerpoint/2010/main" val="85062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2D94-399C-E31E-7C6E-7B25134826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6B0F754-0A21-00DD-13E7-E400C7BC48B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E68DEE-BCE9-4FA5-EBC2-3ABA2B709C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13E42AD-EEE0-4BA6-DA3C-A164BBE50D99}"/>
              </a:ext>
            </a:extLst>
          </p:cNvPr>
          <p:cNvSpPr>
            <a:spLocks noGrp="1"/>
          </p:cNvSpPr>
          <p:nvPr>
            <p:ph type="dt" sz="half" idx="10"/>
          </p:nvPr>
        </p:nvSpPr>
        <p:spPr/>
        <p:txBody>
          <a:bodyPr/>
          <a:lstStyle/>
          <a:p>
            <a:pPr>
              <a:defRPr/>
            </a:pPr>
            <a:fld id="{C8A9F45E-B92C-4BFE-A6B4-C007AA89C8C3}" type="datetime1">
              <a:rPr lang="en-US" smtClean="0"/>
              <a:pPr>
                <a:defRPr/>
              </a:pPr>
              <a:t>7/17/2024</a:t>
            </a:fld>
            <a:endParaRPr lang="en-US"/>
          </a:p>
        </p:txBody>
      </p:sp>
      <p:sp>
        <p:nvSpPr>
          <p:cNvPr id="6" name="Footer Placeholder 5">
            <a:extLst>
              <a:ext uri="{FF2B5EF4-FFF2-40B4-BE49-F238E27FC236}">
                <a16:creationId xmlns:a16="http://schemas.microsoft.com/office/drawing/2014/main" id="{1BFEF68A-1BAA-4820-74FF-DF0717D14CC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E3398C-EC18-9C4D-E713-C3A835773C68}"/>
              </a:ext>
            </a:extLst>
          </p:cNvPr>
          <p:cNvSpPr>
            <a:spLocks noGrp="1"/>
          </p:cNvSpPr>
          <p:nvPr>
            <p:ph type="sldNum" sz="quarter" idx="12"/>
          </p:nvPr>
        </p:nvSpPr>
        <p:spPr/>
        <p:txBody>
          <a:bodyPr/>
          <a:lstStyle/>
          <a:p>
            <a:pPr>
              <a:defRPr/>
            </a:pPr>
            <a:fld id="{C8F2EBDF-B001-4DAD-93B8-FE2A2C6AD78C}" type="slidenum">
              <a:rPr lang="en-US" altLang="en-US" smtClean="0"/>
              <a:pPr>
                <a:defRPr/>
              </a:pPr>
              <a:t>‹#›</a:t>
            </a:fld>
            <a:endParaRPr lang="en-US" altLang="en-US"/>
          </a:p>
        </p:txBody>
      </p:sp>
    </p:spTree>
    <p:extLst>
      <p:ext uri="{BB962C8B-B14F-4D97-AF65-F5344CB8AC3E}">
        <p14:creationId xmlns:p14="http://schemas.microsoft.com/office/powerpoint/2010/main" val="2697049024"/>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2.jpe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2.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457200" y="1768475"/>
            <a:ext cx="8229600" cy="435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prstClr val="black">
                    <a:tint val="75000"/>
                  </a:prstClr>
                </a:solidFill>
                <a:latin typeface="Calibri"/>
              </a:defRPr>
            </a:lvl1pPr>
          </a:lstStyle>
          <a:p>
            <a:pPr>
              <a:defRPr/>
            </a:pPr>
            <a:fld id="{D20F85E2-018F-495D-98AE-23A4BF188702}" type="datetime1">
              <a:rPr lang="en-US"/>
              <a:pPr>
                <a:defRPr/>
              </a:pPr>
              <a:t>7/17/2024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prstClr val="black">
                    <a:tint val="75000"/>
                  </a:prstClr>
                </a:solidFill>
                <a:latin typeface="Calibri"/>
              </a:defRPr>
            </a:lvl1pPr>
          </a:lstStyle>
          <a:p>
            <a:pPr>
              <a:defRPr/>
            </a:pPr>
            <a:fld id="{AB0B7633-8915-41B5-BB70-7D48D01D8CE6}" type="slidenum">
              <a:rPr lang="en-US"/>
              <a:pPr>
                <a:defRPr/>
              </a:pPr>
              <a:t>‹#›</a:t>
            </a:fld>
            <a:endParaRPr lang="en-US"/>
          </a:p>
        </p:txBody>
      </p:sp>
      <p:sp>
        <p:nvSpPr>
          <p:cNvPr id="7" name="Rectangle 7"/>
          <p:cNvSpPr>
            <a:spLocks noChangeArrowheads="1"/>
          </p:cNvSpPr>
          <p:nvPr userDrawn="1"/>
        </p:nvSpPr>
        <p:spPr bwMode="auto">
          <a:xfrm>
            <a:off x="57150" y="503238"/>
            <a:ext cx="8934450" cy="92075"/>
          </a:xfrm>
          <a:prstGeom prst="rect">
            <a:avLst/>
          </a:prstGeom>
          <a:solidFill>
            <a:srgbClr val="800080"/>
          </a:solidFill>
          <a:ln>
            <a:noFill/>
          </a:ln>
          <a:effectLst/>
        </p:spPr>
        <p:txBody>
          <a:bodyPr wrap="none" anchor="ctr"/>
          <a:lstStyle/>
          <a:p>
            <a:pPr algn="l" fontAlgn="auto">
              <a:spcBef>
                <a:spcPts val="0"/>
              </a:spcBef>
              <a:spcAft>
                <a:spcPts val="0"/>
              </a:spcAft>
              <a:defRPr/>
            </a:pPr>
            <a:endParaRPr kumimoji="0" lang="en-US" sz="1800">
              <a:solidFill>
                <a:prstClr val="black"/>
              </a:solidFill>
              <a:latin typeface="Calibri"/>
            </a:endParaRPr>
          </a:p>
        </p:txBody>
      </p:sp>
      <p:pic>
        <p:nvPicPr>
          <p:cNvPr id="2055" name="Picture 8" descr="http://omsps.od.nih.gov/OMmanagers/OM.logo/Shared%20Documents/NIH_OM_Logo_2Color.jpg"/>
          <p:cNvPicPr>
            <a:picLocks noChangeAspect="1" noChangeArrowheads="1"/>
          </p:cNvPicPr>
          <p:nvPr userDrawn="1"/>
        </p:nvPicPr>
        <p:blipFill>
          <a:blip r:embed="rId3" cstate="print"/>
          <a:srcRect/>
          <a:stretch>
            <a:fillRect/>
          </a:stretch>
        </p:blipFill>
        <p:spPr bwMode="auto">
          <a:xfrm>
            <a:off x="447675" y="76200"/>
            <a:ext cx="3286125" cy="914400"/>
          </a:xfrm>
          <a:prstGeom prst="rect">
            <a:avLst/>
          </a:prstGeom>
          <a:noFill/>
          <a:ln w="9525">
            <a:noFill/>
            <a:miter lim="800000"/>
            <a:headEnd/>
            <a:tailEnd/>
          </a:ln>
        </p:spPr>
      </p:pic>
      <p:sp>
        <p:nvSpPr>
          <p:cNvPr id="2056" name="Title Placeholder 1"/>
          <p:cNvSpPr>
            <a:spLocks noGrp="1"/>
          </p:cNvSpPr>
          <p:nvPr>
            <p:ph type="title"/>
          </p:nvPr>
        </p:nvSpPr>
        <p:spPr bwMode="auto">
          <a:xfrm>
            <a:off x="457200" y="609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840781450"/>
      </p:ext>
    </p:extLst>
  </p:cSld>
  <p:clrMap bg1="lt1" tx1="dk1" bg2="lt2" tx2="dk2" accent1="accent1" accent2="accent2" accent3="accent3" accent4="accent4" accent5="accent5" accent6="accent6" hlink="hlink" folHlink="folHlink"/>
  <p:sldLayoutIdLst>
    <p:sldLayoutId id="2147483837" r:id="rId1"/>
  </p:sldLayoutIdLst>
  <p:hf hdr="0" ftr="0" dt="0"/>
  <p:txStyles>
    <p:titleStyle>
      <a:lvl1pPr algn="ctr" rtl="0" fontAlgn="base">
        <a:spcBef>
          <a:spcPct val="0"/>
        </a:spcBef>
        <a:spcAft>
          <a:spcPct val="0"/>
        </a:spcAft>
        <a:defRPr sz="4400" b="1" kern="1200">
          <a:solidFill>
            <a:schemeClr val="tx1"/>
          </a:solidFill>
          <a:latin typeface="Times New Roman" pitchFamily="18" charset="0"/>
          <a:ea typeface="+mj-ea"/>
          <a:cs typeface="Times New Roman" pitchFamily="18" charset="0"/>
        </a:defRPr>
      </a:lvl1pPr>
      <a:lvl2pPr algn="ctr" rtl="0" fontAlgn="base">
        <a:spcBef>
          <a:spcPct val="0"/>
        </a:spcBef>
        <a:spcAft>
          <a:spcPct val="0"/>
        </a:spcAft>
        <a:defRPr sz="4400" b="1">
          <a:solidFill>
            <a:schemeClr val="tx1"/>
          </a:solidFill>
          <a:latin typeface="Times New Roman" pitchFamily="18" charset="0"/>
          <a:cs typeface="Times New Roman" pitchFamily="18" charset="0"/>
        </a:defRPr>
      </a:lvl2pPr>
      <a:lvl3pPr algn="ctr" rtl="0" fontAlgn="base">
        <a:spcBef>
          <a:spcPct val="0"/>
        </a:spcBef>
        <a:spcAft>
          <a:spcPct val="0"/>
        </a:spcAft>
        <a:defRPr sz="4400" b="1">
          <a:solidFill>
            <a:schemeClr val="tx1"/>
          </a:solidFill>
          <a:latin typeface="Times New Roman" pitchFamily="18" charset="0"/>
          <a:cs typeface="Times New Roman" pitchFamily="18" charset="0"/>
        </a:defRPr>
      </a:lvl3pPr>
      <a:lvl4pPr algn="ctr" rtl="0" fontAlgn="base">
        <a:spcBef>
          <a:spcPct val="0"/>
        </a:spcBef>
        <a:spcAft>
          <a:spcPct val="0"/>
        </a:spcAft>
        <a:defRPr sz="4400" b="1">
          <a:solidFill>
            <a:schemeClr val="tx1"/>
          </a:solidFill>
          <a:latin typeface="Times New Roman" pitchFamily="18" charset="0"/>
          <a:cs typeface="Times New Roman" pitchFamily="18" charset="0"/>
        </a:defRPr>
      </a:lvl4pPr>
      <a:lvl5pPr algn="ctr" rtl="0" fontAlgn="base">
        <a:spcBef>
          <a:spcPct val="0"/>
        </a:spcBef>
        <a:spcAft>
          <a:spcPct val="0"/>
        </a:spcAft>
        <a:defRPr sz="4400" b="1">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4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4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400" b="1">
          <a:solidFill>
            <a:schemeClr val="tx1"/>
          </a:solidFill>
          <a:latin typeface="Times New Roman" pitchFamily="18" charset="0"/>
          <a:cs typeface="Times New Roman" pitchFamily="18"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fontAlgn="base">
        <a:spcBef>
          <a:spcPct val="20000"/>
        </a:spcBef>
        <a:spcAft>
          <a:spcPct val="0"/>
        </a:spcAft>
        <a:buFont typeface="Arial" charset="0"/>
        <a:buChar char="–"/>
        <a:defRPr sz="3000" kern="1200">
          <a:solidFill>
            <a:schemeClr val="tx1"/>
          </a:solidFill>
          <a:latin typeface="Times New Roman" pitchFamily="18" charset="0"/>
          <a:ea typeface="+mn-ea"/>
          <a:cs typeface="Times New Roman" pitchFamily="18" charset="0"/>
        </a:defRPr>
      </a:lvl2pPr>
      <a:lvl3pPr marL="1143000" indent="-228600" algn="l" rtl="0" fontAlgn="base">
        <a:spcBef>
          <a:spcPct val="20000"/>
        </a:spcBef>
        <a:spcAft>
          <a:spcPct val="0"/>
        </a:spcAft>
        <a:buFont typeface="Arial" charset="0"/>
        <a:buChar char="•"/>
        <a:defRPr sz="3000" kern="1200">
          <a:solidFill>
            <a:schemeClr val="tx1"/>
          </a:solidFill>
          <a:latin typeface="Times New Roman" pitchFamily="18" charset="0"/>
          <a:ea typeface="+mn-ea"/>
          <a:cs typeface="Times New Roman" pitchFamily="18" charset="0"/>
        </a:defRPr>
      </a:lvl3pPr>
      <a:lvl4pPr marL="1600200" indent="-228600" algn="l" rtl="0" fontAlgn="base">
        <a:spcBef>
          <a:spcPct val="20000"/>
        </a:spcBef>
        <a:spcAft>
          <a:spcPct val="0"/>
        </a:spcAft>
        <a:buFont typeface="Arial" charset="0"/>
        <a:buChar char="–"/>
        <a:defRPr sz="3000" kern="1200">
          <a:solidFill>
            <a:schemeClr val="tx1"/>
          </a:solidFill>
          <a:latin typeface="Times New Roman" pitchFamily="18" charset="0"/>
          <a:ea typeface="+mn-ea"/>
          <a:cs typeface="Times New Roman" pitchFamily="18" charset="0"/>
        </a:defRPr>
      </a:lvl4pPr>
      <a:lvl5pPr marL="2057400" indent="-228600" algn="l" rtl="0" fontAlgn="base">
        <a:spcBef>
          <a:spcPct val="20000"/>
        </a:spcBef>
        <a:spcAft>
          <a:spcPct val="0"/>
        </a:spcAft>
        <a:buFont typeface="Arial" charset="0"/>
        <a:buChar char="»"/>
        <a:defRPr sz="3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9E880-EF1F-217B-8F32-A5F4732BE84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A23978-906D-4452-EB8E-C6F8CFB42D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F4E8E-07D0-B40E-F4A9-2068E245003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03C38B7-9DDD-4655-8AB8-D48CC4F6E82E}" type="datetime1">
              <a:rPr lang="en-US" smtClean="0"/>
              <a:t>7/17/2024</a:t>
            </a:fld>
            <a:endParaRPr lang="en-US" dirty="0"/>
          </a:p>
        </p:txBody>
      </p:sp>
      <p:sp>
        <p:nvSpPr>
          <p:cNvPr id="5" name="Footer Placeholder 4">
            <a:extLst>
              <a:ext uri="{FF2B5EF4-FFF2-40B4-BE49-F238E27FC236}">
                <a16:creationId xmlns:a16="http://schemas.microsoft.com/office/drawing/2014/main" id="{7ADFC973-0534-B94C-FFF0-412EC3495C5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7416C9-6A48-BEDB-3B87-F3230BB3C52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226295-45DA-4502-8148-99D94B293CA5}" type="slidenum">
              <a:rPr lang="en-US" smtClean="0"/>
              <a:t>‹#›</a:t>
            </a:fld>
            <a:endParaRPr lang="en-US" dirty="0"/>
          </a:p>
        </p:txBody>
      </p:sp>
      <p:sp>
        <p:nvSpPr>
          <p:cNvPr id="7" name="Rectangle 6">
            <a:extLst>
              <a:ext uri="{FF2B5EF4-FFF2-40B4-BE49-F238E27FC236}">
                <a16:creationId xmlns:a16="http://schemas.microsoft.com/office/drawing/2014/main" id="{56246F4B-005A-3290-75ED-D614C53C1ED3}"/>
              </a:ext>
            </a:extLst>
          </p:cNvPr>
          <p:cNvSpPr>
            <a:spLocks noChangeArrowheads="1"/>
          </p:cNvSpPr>
          <p:nvPr userDrawn="1"/>
        </p:nvSpPr>
        <p:spPr bwMode="auto">
          <a:xfrm>
            <a:off x="0" y="503238"/>
            <a:ext cx="9144000" cy="92075"/>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Calibri" pitchFamily="34" charset="0"/>
              <a:cs typeface="Arial" charset="0"/>
            </a:endParaRPr>
          </a:p>
        </p:txBody>
      </p:sp>
      <p:sp>
        <p:nvSpPr>
          <p:cNvPr id="8" name="Rectangle 7">
            <a:extLst>
              <a:ext uri="{FF2B5EF4-FFF2-40B4-BE49-F238E27FC236}">
                <a16:creationId xmlns:a16="http://schemas.microsoft.com/office/drawing/2014/main" id="{070B724E-BA21-2B86-9637-EDAC849830F3}"/>
              </a:ext>
            </a:extLst>
          </p:cNvPr>
          <p:cNvSpPr>
            <a:spLocks noChangeArrowheads="1"/>
          </p:cNvSpPr>
          <p:nvPr userDrawn="1"/>
        </p:nvSpPr>
        <p:spPr bwMode="auto">
          <a:xfrm>
            <a:off x="0" y="6634163"/>
            <a:ext cx="9144000" cy="71437"/>
          </a:xfrm>
          <a:prstGeom prst="rect">
            <a:avLst/>
          </a:prstGeom>
          <a:solidFill>
            <a:srgbClr val="8DB6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Calibri" pitchFamily="34" charset="0"/>
              <a:cs typeface="Arial" charset="0"/>
            </a:endParaRPr>
          </a:p>
        </p:txBody>
      </p:sp>
      <p:pic>
        <p:nvPicPr>
          <p:cNvPr id="9" name="Picture 6" descr="C:\Users\gendrongl\Desktop\NIH_OM_Logo_2Color.jpg">
            <a:extLst>
              <a:ext uri="{FF2B5EF4-FFF2-40B4-BE49-F238E27FC236}">
                <a16:creationId xmlns:a16="http://schemas.microsoft.com/office/drawing/2014/main" id="{7A274FF5-4B2A-BB7E-C957-3F1FE2D82BC9}"/>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28600" y="84138"/>
            <a:ext cx="3733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984732"/>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3840" r:id="rId13"/>
    <p:sldLayoutId id="2147483841" r:id="rId14"/>
    <p:sldLayoutId id="2147483842" r:id="rId15"/>
    <p:sldLayoutId id="2147483845" r:id="rId16"/>
    <p:sldLayoutId id="2147483831" r:id="rId17"/>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D20F85E2-018F-495D-98AE-23A4BF188702}" type="datetime1">
              <a:rPr lang="en-US" smtClean="0"/>
              <a:pPr>
                <a:defRPr/>
              </a:pPr>
              <a:t>7/17/2024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AB0B7633-8915-41B5-BB70-7D48D01D8CE6}" type="slidenum">
              <a:rPr lang="en-US" smtClean="0"/>
              <a:pPr>
                <a:defRPr/>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367EB8D-E09C-3678-1581-F228E43BC3BD}"/>
              </a:ext>
            </a:extLst>
          </p:cNvPr>
          <p:cNvSpPr>
            <a:spLocks noChangeArrowheads="1"/>
          </p:cNvSpPr>
          <p:nvPr userDrawn="1"/>
        </p:nvSpPr>
        <p:spPr bwMode="auto">
          <a:xfrm>
            <a:off x="0" y="503240"/>
            <a:ext cx="9144000" cy="92075"/>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dirty="0">
              <a:latin typeface="Calibri" pitchFamily="34" charset="0"/>
            </a:endParaRPr>
          </a:p>
        </p:txBody>
      </p:sp>
      <p:sp>
        <p:nvSpPr>
          <p:cNvPr id="9" name="Rectangle 8">
            <a:extLst>
              <a:ext uri="{FF2B5EF4-FFF2-40B4-BE49-F238E27FC236}">
                <a16:creationId xmlns:a16="http://schemas.microsoft.com/office/drawing/2014/main" id="{82E08F07-3DC6-0A73-E350-883718A93E1E}"/>
              </a:ext>
            </a:extLst>
          </p:cNvPr>
          <p:cNvSpPr>
            <a:spLocks noChangeArrowheads="1"/>
          </p:cNvSpPr>
          <p:nvPr userDrawn="1"/>
        </p:nvSpPr>
        <p:spPr bwMode="auto">
          <a:xfrm>
            <a:off x="0" y="6634165"/>
            <a:ext cx="9144000" cy="71437"/>
          </a:xfrm>
          <a:prstGeom prst="rect">
            <a:avLst/>
          </a:prstGeom>
          <a:solidFill>
            <a:srgbClr val="8DB6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dirty="0">
              <a:latin typeface="Calibri" pitchFamily="34" charset="0"/>
            </a:endParaRPr>
          </a:p>
        </p:txBody>
      </p:sp>
      <p:pic>
        <p:nvPicPr>
          <p:cNvPr id="10" name="Picture 6" descr="C:\Users\gendrongl\Desktop\NIH_OM_Logo_2Color.jpg">
            <a:extLst>
              <a:ext uri="{FF2B5EF4-FFF2-40B4-BE49-F238E27FC236}">
                <a16:creationId xmlns:a16="http://schemas.microsoft.com/office/drawing/2014/main" id="{4A440EE3-275F-304E-C2AA-545314D84DD0}"/>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28600" y="84138"/>
            <a:ext cx="3733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391964"/>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3677" r:id="rId13"/>
    <p:sldLayoutId id="2147483678" r:id="rId14"/>
    <p:sldLayoutId id="2147483679" r:id="rId15"/>
    <p:sldLayoutId id="2147483680" r:id="rId16"/>
    <p:sldLayoutId id="2147483681" r:id="rId17"/>
    <p:sldLayoutId id="2147483682" r:id="rId18"/>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dissolve.com/stock-photo/Three-scientists-working-together-royalty-free-image/101-D187-212-03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nitaac.nih.gov/" TargetMode="External"/><Relationship Id="rId1" Type="http://schemas.openxmlformats.org/officeDocument/2006/relationships/slideLayout" Target="../slideLayouts/slideLayout20.xml"/><Relationship Id="rId4" Type="http://schemas.openxmlformats.org/officeDocument/2006/relationships/hyperlink" Target="https://nitaac.nih.gov/gwacs/cio-sp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oamp.od.nih.gov/dsaps/guides-policies-procedures" TargetMode="External"/><Relationship Id="rId2" Type="http://schemas.openxmlformats.org/officeDocument/2006/relationships/hyperlink" Target="https://www.acquisition.gov/far/part-2" TargetMode="External"/><Relationship Id="rId1" Type="http://schemas.openxmlformats.org/officeDocument/2006/relationships/slideLayout" Target="../slideLayouts/slideLayout20.xml"/><Relationship Id="rId5" Type="http://schemas.openxmlformats.org/officeDocument/2006/relationships/hyperlink" Target="mailto:BPAProgramBranch@od.nih.gov" TargetMode="External"/><Relationship Id="rId4" Type="http://schemas.openxmlformats.org/officeDocument/2006/relationships/hyperlink" Target="https://oamp.od.nih.gov/dsaps/bpa-progra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pngall.com/negotiation-png"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publicdomainpictures.net/view-image.php?image=361731&amp;picture=teamarbetssamarbete" TargetMode="External"/><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hyperlink" Target="https://www.ebuy.gsa.gov/" TargetMode="External"/><Relationship Id="rId2" Type="http://schemas.openxmlformats.org/officeDocument/2006/relationships/hyperlink" Target="http://www.gsa.gov/" TargetMode="External"/><Relationship Id="rId1" Type="http://schemas.openxmlformats.org/officeDocument/2006/relationships/slideLayout" Target="../slideLayouts/slideLayout20.xml"/><Relationship Id="rId4" Type="http://schemas.openxmlformats.org/officeDocument/2006/relationships/hyperlink" Target="https://www.gsaadvantage.gov/"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nida.nih.gov/funding/nida-office-acquisitions-contracting#Bidboard" TargetMode="External"/><Relationship Id="rId7" Type="http://schemas.openxmlformats.org/officeDocument/2006/relationships/hyperlink" Target="https://nih-e-bidboard.nih.gov/bidboard/dashboard" TargetMode="External"/><Relationship Id="rId2" Type="http://schemas.openxmlformats.org/officeDocument/2006/relationships/hyperlink" Target="https://www.cancer.gov/about-nci/contracts/opportunities/bidboard" TargetMode="External"/><Relationship Id="rId1" Type="http://schemas.openxmlformats.org/officeDocument/2006/relationships/slideLayout" Target="../slideLayouts/slideLayout20.xml"/><Relationship Id="rId6" Type="http://schemas.openxmlformats.org/officeDocument/2006/relationships/hyperlink" Target="https://orf.od.nih.gov/Acquisitions/AEContracting/Pages/ORF-Bid-Board.aspx" TargetMode="External"/><Relationship Id="rId5" Type="http://schemas.openxmlformats.org/officeDocument/2006/relationships/hyperlink" Target="https://www.nlm.nih.gov/oam/curbusopp.html" TargetMode="External"/><Relationship Id="rId4" Type="http://schemas.openxmlformats.org/officeDocument/2006/relationships/hyperlink" Target="https://www.niehs.nih.gov/about/orgchart/om/oa/bidboard/index.cf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hyperlink" Target="https://grants.nih.gov/grants/grants_process.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hyperlink" Target="https://oamp.od.nih.gov/nih-small-business-program-office/nih-hubzone-consortium" TargetMode="Externa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officeofbudget.od.nih.gov/index.htm"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hyperlink" Target="http://www.grants.nih.gov/" TargetMode="External"/><Relationship Id="rId2" Type="http://schemas.openxmlformats.org/officeDocument/2006/relationships/hyperlink" Target="http://www.nih.gov/" TargetMode="External"/><Relationship Id="rId1" Type="http://schemas.openxmlformats.org/officeDocument/2006/relationships/slideLayout" Target="../slideLayouts/slideLayout20.xml"/><Relationship Id="rId6" Type="http://schemas.openxmlformats.org/officeDocument/2006/relationships/hyperlink" Target="http://www.grants.nih.gov/grants/peer_review_process.htm" TargetMode="External"/><Relationship Id="rId5" Type="http://schemas.openxmlformats.org/officeDocument/2006/relationships/hyperlink" Target="http://www.report.nih.gov/" TargetMode="External"/><Relationship Id="rId4" Type="http://schemas.openxmlformats.org/officeDocument/2006/relationships/hyperlink" Target="http://www.csr.nih.gov/"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acquisition.gov/far/part-26" TargetMode="External"/><Relationship Id="rId3" Type="http://schemas.openxmlformats.org/officeDocument/2006/relationships/hyperlink" Target="https://osdbu.hhs.gov/industry/opportunity-forecast" TargetMode="External"/><Relationship Id="rId7" Type="http://schemas.openxmlformats.org/officeDocument/2006/relationships/hyperlink" Target="https://www.hhs.gov/grants-contracts/contracts/contract-policies-regulations/hhsar/index.html"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hyperlink" Target="https://www.gsa.gov/" TargetMode="External"/><Relationship Id="rId11" Type="http://schemas.openxmlformats.org/officeDocument/2006/relationships/hyperlink" Target="https://list.nih.gov/cgi-bin/wa.exe?SUBED1=PATHTOEXCELLENCEANDINNOVATION&amp;A=1" TargetMode="External"/><Relationship Id="rId5" Type="http://schemas.openxmlformats.org/officeDocument/2006/relationships/hyperlink" Target="https://www.sba.gov/" TargetMode="External"/><Relationship Id="rId10" Type="http://schemas.openxmlformats.org/officeDocument/2006/relationships/hyperlink" Target="mailto:pei@nih.gov" TargetMode="External"/><Relationship Id="rId4" Type="http://schemas.openxmlformats.org/officeDocument/2006/relationships/hyperlink" Target="https://oamp.od.nih.gov/division-of-acquisition-policy-and-evaluation/acquisition-resources/acquisition-offices" TargetMode="External"/><Relationship Id="rId9" Type="http://schemas.openxmlformats.org/officeDocument/2006/relationships/hyperlink" Target="https://www.ecfr.gov/"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mailto:jonathan.ferguson@nih.gov" TargetMode="External"/><Relationship Id="rId3" Type="http://schemas.openxmlformats.org/officeDocument/2006/relationships/hyperlink" Target="mailto:Arielle.douglass@hhs.gov" TargetMode="External"/><Relationship Id="rId7" Type="http://schemas.openxmlformats.org/officeDocument/2006/relationships/hyperlink" Target="mailto:natasha.boyce@nih.gov" TargetMode="External"/><Relationship Id="rId2" Type="http://schemas.openxmlformats.org/officeDocument/2006/relationships/hyperlink" Target="mailto:Shannon.Jackson@hhs.gov" TargetMode="External"/><Relationship Id="rId1" Type="http://schemas.openxmlformats.org/officeDocument/2006/relationships/slideLayout" Target="../slideLayouts/slideLayout20.xml"/><Relationship Id="rId6" Type="http://schemas.openxmlformats.org/officeDocument/2006/relationships/hyperlink" Target="mailto:Melanie.Carter@hhs.gov" TargetMode="External"/><Relationship Id="rId5" Type="http://schemas.openxmlformats.org/officeDocument/2006/relationships/hyperlink" Target="mailto:anita.allen1@cms.hhs.gov" TargetMode="External"/><Relationship Id="rId4" Type="http://schemas.openxmlformats.org/officeDocument/2006/relationships/hyperlink" Target="mailto:kevin.diaz@hhs.gov" TargetMode="External"/><Relationship Id="rId9" Type="http://schemas.openxmlformats.org/officeDocument/2006/relationships/hyperlink" Target="mailto:amy.ulisse@hhs.gov"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hyperlink" Target="mailto:scarbora@od.nih.gov" TargetMode="External"/><Relationship Id="rId7" Type="http://schemas.openxmlformats.org/officeDocument/2006/relationships/hyperlink" Target="mailto:NIHSmallBusiness@mail.nih.gov"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hyperlink" Target="mailto:Artavia.Copeland@nih.gov" TargetMode="External"/><Relationship Id="rId5" Type="http://schemas.openxmlformats.org/officeDocument/2006/relationships/hyperlink" Target="mailto:Shamya.Wade@nih.gov" TargetMode="External"/><Relationship Id="rId4" Type="http://schemas.openxmlformats.org/officeDocument/2006/relationships/hyperlink" Target="mailto:Keondra.Watts@nih.gov"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252F7B-B6CA-1DA4-E630-E3C541FA7A73}"/>
              </a:ext>
            </a:extLst>
          </p:cNvPr>
          <p:cNvPicPr>
            <a:picLocks noChangeAspect="1"/>
          </p:cNvPicPr>
          <p:nvPr/>
        </p:nvPicPr>
        <p:blipFill rotWithShape="1">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000" r="-1" b="-1"/>
          <a:stretch/>
        </p:blipFill>
        <p:spPr>
          <a:xfrm>
            <a:off x="20" y="10"/>
            <a:ext cx="9143980" cy="6857990"/>
          </a:xfrm>
          <a:prstGeom prst="rect">
            <a:avLst/>
          </a:prstGeom>
        </p:spPr>
      </p:pic>
      <p:sp>
        <p:nvSpPr>
          <p:cNvPr id="9" name="Title 1">
            <a:extLst>
              <a:ext uri="{FF2B5EF4-FFF2-40B4-BE49-F238E27FC236}">
                <a16:creationId xmlns:a16="http://schemas.microsoft.com/office/drawing/2014/main" id="{1680108B-87F2-4F7E-85A5-39D7CEA6908B}"/>
              </a:ext>
            </a:extLst>
          </p:cNvPr>
          <p:cNvSpPr txBox="1">
            <a:spLocks/>
          </p:cNvSpPr>
          <p:nvPr/>
        </p:nvSpPr>
        <p:spPr bwMode="auto">
          <a:xfrm>
            <a:off x="1436978" y="2134782"/>
            <a:ext cx="7194274" cy="1188720"/>
          </a:xfrm>
          <a:prstGeom prst="rect">
            <a:avLst/>
          </a:prstGeom>
          <a:solidFill>
            <a:schemeClr val="bg1">
              <a:alpha val="45000"/>
            </a:schemeClr>
          </a:solidFill>
        </p:spPr>
        <p:txBody>
          <a:bodyPr vert="horz" lIns="182880" tIns="182880" rIns="182880" bIns="182880"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eaLnBrk="1" fontAlgn="base" hangingPunct="1">
              <a:lnSpc>
                <a:spcPct val="90000"/>
              </a:lnSpc>
              <a:spcAft>
                <a:spcPts val="600"/>
              </a:spcAft>
              <a:buClrTx/>
              <a:buSzTx/>
              <a:tabLst/>
              <a:defRPr/>
            </a:pPr>
            <a:r>
              <a:rPr lang="en-US" sz="3600" b="1" i="1" cap="all" spc="200" dirty="0">
                <a:solidFill>
                  <a:schemeClr val="tx1">
                    <a:lumMod val="85000"/>
                    <a:lumOff val="15000"/>
                  </a:schemeClr>
                </a:solidFill>
                <a:latin typeface="+mn-lt"/>
              </a:rPr>
              <a:t>Navigating the national institutes of health (NIH)</a:t>
            </a:r>
          </a:p>
        </p:txBody>
      </p:sp>
      <p:sp>
        <p:nvSpPr>
          <p:cNvPr id="14" name="Title 1">
            <a:extLst>
              <a:ext uri="{FF2B5EF4-FFF2-40B4-BE49-F238E27FC236}">
                <a16:creationId xmlns:a16="http://schemas.microsoft.com/office/drawing/2014/main" id="{5FB19C83-A9B5-404E-90EA-268B666986D1}"/>
              </a:ext>
            </a:extLst>
          </p:cNvPr>
          <p:cNvSpPr txBox="1">
            <a:spLocks/>
          </p:cNvSpPr>
          <p:nvPr/>
        </p:nvSpPr>
        <p:spPr bwMode="auto">
          <a:xfrm>
            <a:off x="955504" y="4723218"/>
            <a:ext cx="7077541" cy="3101983"/>
          </a:xfrm>
          <a:prstGeom prst="rect">
            <a:avLst/>
          </a:prstGeom>
        </p:spPr>
        <p:txBody>
          <a:bodyPr vert="horz" lIns="91440" tIns="45720" rIns="91440" bIns="45720" numCol="1" rtlCol="0"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ct val="90000"/>
              </a:lnSpc>
              <a:spcBef>
                <a:spcPts val="1000"/>
              </a:spcBef>
              <a:spcAft>
                <a:spcPts val="600"/>
              </a:spcAft>
              <a:buClr>
                <a:schemeClr val="accent2"/>
              </a:buClr>
            </a:pPr>
            <a:r>
              <a:rPr lang="en-US" sz="2800" b="1" i="1" dirty="0">
                <a:solidFill>
                  <a:schemeClr val="tx1">
                    <a:lumMod val="85000"/>
                    <a:lumOff val="15000"/>
                  </a:schemeClr>
                </a:solidFill>
                <a:latin typeface="+mn-lt"/>
                <a:ea typeface="+mn-ea"/>
                <a:cs typeface="+mn-cs"/>
              </a:rPr>
              <a:t>Annette V. Owens-Scarboro</a:t>
            </a:r>
          </a:p>
          <a:p>
            <a:pPr eaLnBrk="1" hangingPunct="1">
              <a:lnSpc>
                <a:spcPct val="90000"/>
              </a:lnSpc>
              <a:spcBef>
                <a:spcPts val="1000"/>
              </a:spcBef>
              <a:spcAft>
                <a:spcPts val="600"/>
              </a:spcAft>
              <a:buClr>
                <a:schemeClr val="accent2"/>
              </a:buClr>
            </a:pPr>
            <a:r>
              <a:rPr lang="en-US" sz="2800" b="1" i="1" dirty="0">
                <a:solidFill>
                  <a:schemeClr val="tx1">
                    <a:lumMod val="85000"/>
                    <a:lumOff val="15000"/>
                  </a:schemeClr>
                </a:solidFill>
                <a:latin typeface="+mn-lt"/>
                <a:ea typeface="+mn-ea"/>
                <a:cs typeface="+mn-cs"/>
              </a:rPr>
              <a:t>Small Business and Historically Black Colleges and Universities/ Minority Serving Institutions Program Manager</a:t>
            </a:r>
          </a:p>
        </p:txBody>
      </p:sp>
      <p:sp>
        <p:nvSpPr>
          <p:cNvPr id="4" name="TextBox 3">
            <a:extLst>
              <a:ext uri="{FF2B5EF4-FFF2-40B4-BE49-F238E27FC236}">
                <a16:creationId xmlns:a16="http://schemas.microsoft.com/office/drawing/2014/main" id="{8D77AAD3-45B0-4ED3-4616-780C83C66D0F}"/>
              </a:ext>
            </a:extLst>
          </p:cNvPr>
          <p:cNvSpPr txBox="1"/>
          <p:nvPr/>
        </p:nvSpPr>
        <p:spPr>
          <a:xfrm>
            <a:off x="57666" y="4834535"/>
            <a:ext cx="4817234" cy="400110"/>
          </a:xfrm>
          <a:prstGeom prst="rect">
            <a:avLst/>
          </a:prstGeom>
          <a:noFill/>
        </p:spPr>
        <p:txBody>
          <a:bodyPr wrap="square" rtlCol="0">
            <a:spAutoFit/>
          </a:bodyPr>
          <a:lstStyle/>
          <a:p>
            <a:endParaRPr lang="en-US" sz="2000" dirty="0">
              <a:solidFill>
                <a:schemeClr val="bg1"/>
              </a:solidFill>
            </a:endParaRPr>
          </a:p>
        </p:txBody>
      </p:sp>
    </p:spTree>
    <p:extLst>
      <p:ext uri="{BB962C8B-B14F-4D97-AF65-F5344CB8AC3E}">
        <p14:creationId xmlns:p14="http://schemas.microsoft.com/office/powerpoint/2010/main" val="3854085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938408" y="2160740"/>
            <a:ext cx="6934200" cy="4495800"/>
          </a:xfrm>
        </p:spPr>
        <p:txBody>
          <a:bodyPr>
            <a:normAutofit/>
          </a:bodyPr>
          <a:lstStyle/>
          <a:p>
            <a:pPr marL="457200" lvl="1" indent="0">
              <a:buClr>
                <a:srgbClr val="800080"/>
              </a:buClr>
              <a:buNone/>
            </a:pPr>
            <a:endParaRPr lang="en-US" altLang="en-US" sz="2400" dirty="0"/>
          </a:p>
          <a:p>
            <a:pPr lvl="1"/>
            <a:endParaRPr lang="en-US" altLang="en-US" sz="2400" dirty="0"/>
          </a:p>
          <a:p>
            <a:endParaRPr lang="en-US" altLang="en-US" dirty="0"/>
          </a:p>
        </p:txBody>
      </p:sp>
      <p:pic>
        <p:nvPicPr>
          <p:cNvPr id="3" name="Picture 2">
            <a:extLst>
              <a:ext uri="{FF2B5EF4-FFF2-40B4-BE49-F238E27FC236}">
                <a16:creationId xmlns:a16="http://schemas.microsoft.com/office/drawing/2014/main" id="{F676B1D6-FF83-4703-8C79-B3ADE0134426}"/>
              </a:ext>
            </a:extLst>
          </p:cNvPr>
          <p:cNvPicPr>
            <a:picLocks noChangeAspect="1"/>
          </p:cNvPicPr>
          <p:nvPr/>
        </p:nvPicPr>
        <p:blipFill>
          <a:blip r:embed="rId2"/>
          <a:stretch>
            <a:fillRect/>
          </a:stretch>
        </p:blipFill>
        <p:spPr>
          <a:xfrm>
            <a:off x="683025" y="2228423"/>
            <a:ext cx="3977866" cy="3894121"/>
          </a:xfrm>
          <a:prstGeom prst="rect">
            <a:avLst/>
          </a:prstGeom>
        </p:spPr>
      </p:pic>
      <p:sp>
        <p:nvSpPr>
          <p:cNvPr id="4" name="Rectangle 3">
            <a:extLst>
              <a:ext uri="{FF2B5EF4-FFF2-40B4-BE49-F238E27FC236}">
                <a16:creationId xmlns:a16="http://schemas.microsoft.com/office/drawing/2014/main" id="{F1041F66-7A73-44C9-AF0A-348B024CDCC4}"/>
              </a:ext>
            </a:extLst>
          </p:cNvPr>
          <p:cNvSpPr/>
          <p:nvPr/>
        </p:nvSpPr>
        <p:spPr>
          <a:xfrm>
            <a:off x="4533370" y="2306115"/>
            <a:ext cx="4335250" cy="3816429"/>
          </a:xfrm>
          <a:prstGeom prst="rect">
            <a:avLst/>
          </a:prstGeom>
        </p:spPr>
        <p:txBody>
          <a:bodyPr wrap="square">
            <a:spAutoFit/>
          </a:bodyPr>
          <a:lstStyle/>
          <a:p>
            <a:pPr lvl="1">
              <a:buSzPct val="50000"/>
              <a:defRPr/>
            </a:pPr>
            <a:r>
              <a:rPr lang="en-US" sz="2200" b="1" dirty="0">
                <a:solidFill>
                  <a:srgbClr val="0070C0"/>
                </a:solidFill>
                <a:latin typeface="Arial" panose="020B0604020202020204" pitchFamily="34" charset="0"/>
                <a:cs typeface="Arial" panose="020B0604020202020204" pitchFamily="34" charset="0"/>
              </a:rPr>
              <a:t>Most of the contract obligations </a:t>
            </a:r>
          </a:p>
          <a:p>
            <a:pPr lvl="1">
              <a:buSzPct val="50000"/>
              <a:defRPr/>
            </a:pPr>
            <a:r>
              <a:rPr lang="en-US" sz="2200" b="1" dirty="0">
                <a:solidFill>
                  <a:srgbClr val="0070C0"/>
                </a:solidFill>
                <a:latin typeface="Arial" panose="020B0604020202020204" pitchFamily="34" charset="0"/>
                <a:cs typeface="Arial" panose="020B0604020202020204" pitchFamily="34" charset="0"/>
              </a:rPr>
              <a:t>stem from:</a:t>
            </a:r>
          </a:p>
          <a:p>
            <a:pPr lvl="1">
              <a:buSzPct val="50000"/>
              <a:defRPr/>
            </a:pPr>
            <a:endParaRPr lang="en-US" sz="2200" b="1" dirty="0">
              <a:latin typeface="Arial" panose="020B0604020202020204" pitchFamily="34" charset="0"/>
              <a:cs typeface="Arial" panose="020B0604020202020204" pitchFamily="34" charset="0"/>
            </a:endParaRPr>
          </a:p>
          <a:p>
            <a:pPr marL="914400" lvl="1" indent="-288925">
              <a:buSzPct val="100000"/>
              <a:buFont typeface="Arial" panose="020B0604020202020204" pitchFamily="34" charset="0"/>
              <a:buChar char="•"/>
              <a:defRPr/>
            </a:pPr>
            <a:r>
              <a:rPr lang="en-US" sz="2200" dirty="0">
                <a:latin typeface="Arial" panose="020B0604020202020204" pitchFamily="34" charset="0"/>
                <a:cs typeface="Arial" panose="020B0604020202020204" pitchFamily="34" charset="0"/>
              </a:rPr>
              <a:t>Clinical Trials</a:t>
            </a:r>
          </a:p>
          <a:p>
            <a:pPr marL="914400" lvl="1" indent="-288925">
              <a:buSzPct val="100000"/>
              <a:buFont typeface="Arial" panose="020B0604020202020204" pitchFamily="34" charset="0"/>
              <a:buChar char="•"/>
              <a:defRPr/>
            </a:pPr>
            <a:r>
              <a:rPr lang="en-US" sz="2200" dirty="0">
                <a:latin typeface="Arial" panose="020B0604020202020204" pitchFamily="34" charset="0"/>
                <a:cs typeface="Arial" panose="020B0604020202020204" pitchFamily="34" charset="0"/>
              </a:rPr>
              <a:t>Pharmacological studies</a:t>
            </a:r>
          </a:p>
          <a:p>
            <a:pPr marL="914400" lvl="1" indent="-288925">
              <a:buSzPct val="100000"/>
              <a:buFont typeface="Arial" panose="020B0604020202020204" pitchFamily="34" charset="0"/>
              <a:buChar char="•"/>
              <a:defRPr/>
            </a:pPr>
            <a:r>
              <a:rPr lang="en-US" sz="2200" dirty="0">
                <a:latin typeface="Arial" panose="020B0604020202020204" pitchFamily="34" charset="0"/>
                <a:cs typeface="Arial" panose="020B0604020202020204" pitchFamily="34" charset="0"/>
              </a:rPr>
              <a:t>Genetics and Biology</a:t>
            </a:r>
          </a:p>
          <a:p>
            <a:pPr marL="914400" lvl="1" indent="-288925">
              <a:buSzPct val="100000"/>
              <a:buFont typeface="Arial" panose="020B0604020202020204" pitchFamily="34" charset="0"/>
              <a:buChar char="•"/>
              <a:defRPr/>
            </a:pPr>
            <a:r>
              <a:rPr lang="en-US" sz="2200" dirty="0">
                <a:latin typeface="Arial" panose="020B0604020202020204" pitchFamily="34" charset="0"/>
                <a:cs typeface="Arial" panose="020B0604020202020204" pitchFamily="34" charset="0"/>
              </a:rPr>
              <a:t>Investigations</a:t>
            </a:r>
          </a:p>
          <a:p>
            <a:pPr marL="914400" lvl="1" indent="-288925">
              <a:buSzPct val="100000"/>
              <a:buFont typeface="Arial" panose="020B0604020202020204" pitchFamily="34" charset="0"/>
              <a:buChar char="•"/>
              <a:defRPr/>
            </a:pPr>
            <a:r>
              <a:rPr lang="en-US" sz="2200" dirty="0">
                <a:latin typeface="Arial" panose="020B0604020202020204" pitchFamily="34" charset="0"/>
                <a:cs typeface="Arial" panose="020B0604020202020204" pitchFamily="34" charset="0"/>
              </a:rPr>
              <a:t>Vaccine Development and Testing</a:t>
            </a:r>
          </a:p>
          <a:p>
            <a:pPr marL="914400" lvl="1" indent="-288925">
              <a:buSzPct val="100000"/>
              <a:buFont typeface="Arial" panose="020B0604020202020204" pitchFamily="34" charset="0"/>
              <a:buChar char="•"/>
              <a:defRPr/>
            </a:pPr>
            <a:r>
              <a:rPr lang="en-US" sz="2200" dirty="0">
                <a:latin typeface="Arial" panose="020B0604020202020204" pitchFamily="34" charset="0"/>
                <a:cs typeface="Arial" panose="020B0604020202020204" pitchFamily="34" charset="0"/>
              </a:rPr>
              <a:t>Environmental Research</a:t>
            </a:r>
            <a:r>
              <a:rPr lang="en-US" sz="2200" dirty="0">
                <a:solidFill>
                  <a:prstClr val="white"/>
                </a:solidFill>
                <a:latin typeface="Sitka Banner" panose="02000505000000020004" pitchFamily="2" charset="0"/>
              </a:rPr>
              <a:t>  </a:t>
            </a:r>
          </a:p>
        </p:txBody>
      </p:sp>
      <p:sp>
        <p:nvSpPr>
          <p:cNvPr id="7" name="Title 1">
            <a:extLst>
              <a:ext uri="{FF2B5EF4-FFF2-40B4-BE49-F238E27FC236}">
                <a16:creationId xmlns:a16="http://schemas.microsoft.com/office/drawing/2014/main" id="{28A92DE8-A6FD-4FA5-A070-72A0EAC0CB87}"/>
              </a:ext>
            </a:extLst>
          </p:cNvPr>
          <p:cNvSpPr txBox="1">
            <a:spLocks/>
          </p:cNvSpPr>
          <p:nvPr/>
        </p:nvSpPr>
        <p:spPr bwMode="auto">
          <a:xfrm>
            <a:off x="0" y="987195"/>
            <a:ext cx="9144000" cy="639549"/>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000" b="1" cap="all" dirty="0">
                <a:solidFill>
                  <a:schemeClr val="bg1"/>
                </a:solidFill>
                <a:latin typeface="Sitka Banner" panose="02000505000000020004" pitchFamily="2" charset="0"/>
              </a:rPr>
              <a:t>Research and development</a:t>
            </a:r>
          </a:p>
        </p:txBody>
      </p:sp>
    </p:spTree>
    <p:extLst>
      <p:ext uri="{BB962C8B-B14F-4D97-AF65-F5344CB8AC3E}">
        <p14:creationId xmlns:p14="http://schemas.microsoft.com/office/powerpoint/2010/main" val="190626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3E8F3A2-076B-4EDF-B8A1-7CE62D803140}"/>
              </a:ext>
            </a:extLst>
          </p:cNvPr>
          <p:cNvSpPr txBox="1">
            <a:spLocks/>
          </p:cNvSpPr>
          <p:nvPr/>
        </p:nvSpPr>
        <p:spPr bwMode="auto">
          <a:xfrm>
            <a:off x="0" y="987216"/>
            <a:ext cx="9144000" cy="555834"/>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200" b="1" cap="all" dirty="0" err="1">
                <a:solidFill>
                  <a:schemeClr val="bg1"/>
                </a:solidFill>
                <a:latin typeface="Sitka Banner" panose="02000505000000020004" pitchFamily="2" charset="0"/>
              </a:rPr>
              <a:t>Nih</a:t>
            </a:r>
            <a:r>
              <a:rPr lang="en-US" sz="3200" b="1" cap="all" dirty="0">
                <a:solidFill>
                  <a:schemeClr val="bg1"/>
                </a:solidFill>
                <a:latin typeface="Sitka Banner" panose="02000505000000020004" pitchFamily="2" charset="0"/>
              </a:rPr>
              <a:t> Off-site locations</a:t>
            </a:r>
            <a:endParaRPr kumimoji="0" lang="en-US" sz="4800" b="0" i="0" u="none" strike="noStrike" kern="1200" cap="none" spc="0" normalizeH="0" baseline="0" noProof="0" dirty="0">
              <a:ln>
                <a:noFill/>
              </a:ln>
              <a:solidFill>
                <a:schemeClr val="bg1"/>
              </a:solidFill>
              <a:effectLst/>
              <a:uLnTx/>
              <a:uFillTx/>
              <a:latin typeface="Calibri"/>
              <a:ea typeface="+mj-ea"/>
              <a:cs typeface="+mj-cs"/>
            </a:endParaRPr>
          </a:p>
        </p:txBody>
      </p:sp>
      <p:sp>
        <p:nvSpPr>
          <p:cNvPr id="7" name="TextBox 6">
            <a:extLst>
              <a:ext uri="{FF2B5EF4-FFF2-40B4-BE49-F238E27FC236}">
                <a16:creationId xmlns:a16="http://schemas.microsoft.com/office/drawing/2014/main" id="{14E71069-75D4-4818-81B3-2B4A2C557BA2}"/>
              </a:ext>
            </a:extLst>
          </p:cNvPr>
          <p:cNvSpPr txBox="1"/>
          <p:nvPr/>
        </p:nvSpPr>
        <p:spPr>
          <a:xfrm>
            <a:off x="403860" y="2085132"/>
            <a:ext cx="8336280" cy="3785652"/>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Montgomery County, Maryland (MD) facilities</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NIAID-IRF and Frederick National Laboratories (NCI) at Frederick, MD</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Bayview Research Center, MD (John Hopkins Hospital)</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Rocky Mountain Laboratories, Montana (MO)</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NIEHS (RTP), Durham, North Carolina (NC)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NIDDK-Phoenix, Arizona</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NHLBI Framingham Heart Study, Framingham, MA</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NICHD-Detroit, Michigan</a:t>
            </a:r>
          </a:p>
        </p:txBody>
      </p:sp>
    </p:spTree>
    <p:extLst>
      <p:ext uri="{BB962C8B-B14F-4D97-AF65-F5344CB8AC3E}">
        <p14:creationId xmlns:p14="http://schemas.microsoft.com/office/powerpoint/2010/main" val="342215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0AD5EE-026C-4439-B511-A6ECB5C2D8AE}"/>
              </a:ext>
            </a:extLst>
          </p:cNvPr>
          <p:cNvSpPr txBox="1">
            <a:spLocks/>
          </p:cNvSpPr>
          <p:nvPr/>
        </p:nvSpPr>
        <p:spPr bwMode="auto">
          <a:xfrm>
            <a:off x="0" y="3530247"/>
            <a:ext cx="9144000" cy="700070"/>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a:defRPr/>
            </a:pPr>
            <a:r>
              <a:rPr lang="en-US" sz="2800" b="1" cap="all" dirty="0">
                <a:solidFill>
                  <a:schemeClr val="bg1"/>
                </a:solidFill>
                <a:latin typeface="Sitka Banner" panose="02000505000000020004" pitchFamily="2" charset="0"/>
              </a:rPr>
              <a:t>Examples</a:t>
            </a:r>
            <a:r>
              <a:rPr kumimoji="0" lang="en-US" sz="2800" b="1" i="0" u="none" strike="noStrike" kern="1200" cap="all" spc="0" normalizeH="0" baseline="0" noProof="0" dirty="0">
                <a:ln>
                  <a:noFill/>
                </a:ln>
                <a:solidFill>
                  <a:schemeClr val="bg1"/>
                </a:solidFill>
                <a:effectLst/>
                <a:uLnTx/>
                <a:uFillTx/>
                <a:latin typeface="Sitka Banner" panose="02000505000000020004" pitchFamily="2" charset="0"/>
                <a:ea typeface="+mj-ea"/>
                <a:cs typeface="+mj-cs"/>
              </a:rPr>
              <a:t> of Acquisition Vehicles </a:t>
            </a:r>
            <a:endParaRPr kumimoji="0" lang="en-US" sz="4400" b="0" i="0" u="none" strike="noStrike" kern="1200" cap="none" spc="0" normalizeH="0" baseline="0" noProof="0" dirty="0">
              <a:ln>
                <a:noFill/>
              </a:ln>
              <a:solidFill>
                <a:schemeClr val="bg1"/>
              </a:solidFill>
              <a:effectLst/>
              <a:uLnTx/>
              <a:uFillTx/>
              <a:latin typeface="Calibri"/>
              <a:ea typeface="+mj-ea"/>
              <a:cs typeface="+mj-cs"/>
            </a:endParaRPr>
          </a:p>
        </p:txBody>
      </p:sp>
    </p:spTree>
    <p:extLst>
      <p:ext uri="{BB962C8B-B14F-4D97-AF65-F5344CB8AC3E}">
        <p14:creationId xmlns:p14="http://schemas.microsoft.com/office/powerpoint/2010/main" val="2649114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A92DE8-A6FD-4FA5-A070-72A0EAC0CB87}"/>
              </a:ext>
            </a:extLst>
          </p:cNvPr>
          <p:cNvSpPr txBox="1">
            <a:spLocks/>
          </p:cNvSpPr>
          <p:nvPr/>
        </p:nvSpPr>
        <p:spPr bwMode="auto">
          <a:xfrm>
            <a:off x="0" y="965423"/>
            <a:ext cx="9144000" cy="792794"/>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2800" b="1" cap="all" dirty="0">
                <a:solidFill>
                  <a:schemeClr val="bg1"/>
                </a:solidFill>
                <a:latin typeface="Sitka Banner" panose="02000505000000020004" pitchFamily="2" charset="0"/>
              </a:rPr>
              <a:t> </a:t>
            </a:r>
          </a:p>
        </p:txBody>
      </p:sp>
      <p:sp>
        <p:nvSpPr>
          <p:cNvPr id="15" name="TextBox 14">
            <a:extLst>
              <a:ext uri="{FF2B5EF4-FFF2-40B4-BE49-F238E27FC236}">
                <a16:creationId xmlns:a16="http://schemas.microsoft.com/office/drawing/2014/main" id="{2E216DBF-EC58-4AE8-8ED9-A6D326BCB796}"/>
              </a:ext>
            </a:extLst>
          </p:cNvPr>
          <p:cNvSpPr txBox="1"/>
          <p:nvPr/>
        </p:nvSpPr>
        <p:spPr>
          <a:xfrm>
            <a:off x="1452239" y="847644"/>
            <a:ext cx="6526990" cy="1631216"/>
          </a:xfrm>
          <a:prstGeom prst="rect">
            <a:avLst/>
          </a:prstGeom>
          <a:noFill/>
        </p:spPr>
        <p:txBody>
          <a:bodyPr wrap="square">
            <a:spAutoFit/>
          </a:bodyPr>
          <a:lstStyle/>
          <a:p>
            <a:pPr marR="0" lvl="0" algn="ctr" defTabSz="457200" rtl="0" eaLnBrk="1" fontAlgn="base" latinLnBrk="0" hangingPunct="1">
              <a:lnSpc>
                <a:spcPct val="100000"/>
              </a:lnSpc>
              <a:spcBef>
                <a:spcPts val="0"/>
              </a:spcBef>
              <a:spcAft>
                <a:spcPct val="0"/>
              </a:spcAft>
              <a:buClrTx/>
              <a:buSzTx/>
              <a:tabLst/>
              <a:defRPr/>
            </a:pPr>
            <a:r>
              <a:rPr kumimoji="0" lang="en-US" sz="2800" b="1" i="0" u="none" strike="noStrike" kern="1200" cap="none" spc="0" normalizeH="0" baseline="0" noProof="0" dirty="0">
                <a:ln>
                  <a:noFill/>
                </a:ln>
                <a:solidFill>
                  <a:schemeClr val="bg1"/>
                </a:solidFill>
                <a:effectLst/>
                <a:uLnTx/>
                <a:uFillTx/>
                <a:latin typeface="Sitka Banner"/>
                <a:ea typeface="ＭＳ Ｐゴシック" pitchFamily="-106" charset="-128"/>
                <a:cs typeface="Arial" panose="020B0604020202020204" pitchFamily="34" charset="0"/>
              </a:rPr>
              <a:t>NIH Information Technology Acquisition &amp; Assessment Center (NITAAC):</a:t>
            </a:r>
          </a:p>
          <a:p>
            <a:pPr algn="ctr" defTabSz="457200">
              <a:spcBef>
                <a:spcPts val="0"/>
              </a:spcBef>
              <a:defRPr/>
            </a:pPr>
            <a:r>
              <a:rPr lang="en-US" sz="2400" dirty="0">
                <a:solidFill>
                  <a:schemeClr val="bg1"/>
                </a:solidFill>
                <a:latin typeface="Sitka Banner" panose="02000505000000020004" pitchFamily="2" charset="0"/>
                <a:hlinkClick r:id="rId2">
                  <a:extLst>
                    <a:ext uri="{A12FA001-AC4F-418D-AE19-62706E023703}">
                      <ahyp:hlinkClr xmlns:ahyp="http://schemas.microsoft.com/office/drawing/2018/hyperlinkcolor" val="tx"/>
                    </a:ext>
                  </a:extLst>
                </a:hlinkClick>
              </a:rPr>
              <a:t>https://nitaac.nih.gov/</a:t>
            </a:r>
            <a:r>
              <a:rPr lang="en-US" sz="2400" dirty="0">
                <a:solidFill>
                  <a:schemeClr val="bg1"/>
                </a:solidFill>
                <a:latin typeface="Sitka Banner" panose="02000505000000020004" pitchFamily="2" charset="0"/>
              </a:rPr>
              <a:t> </a:t>
            </a:r>
          </a:p>
          <a:p>
            <a:pPr marR="0" lvl="0" algn="ctr" defTabSz="457200" rtl="0" eaLnBrk="1" fontAlgn="base" latinLnBrk="0" hangingPunct="1">
              <a:lnSpc>
                <a:spcPct val="100000"/>
              </a:lnSpc>
              <a:spcBef>
                <a:spcPts val="0"/>
              </a:spcBef>
              <a:spcAft>
                <a:spcPct val="0"/>
              </a:spcAft>
              <a:buClrTx/>
              <a:buSzTx/>
              <a:tabLst/>
              <a:defRPr/>
            </a:pPr>
            <a:endParaRPr kumimoji="0" lang="en-US" sz="2000" b="0" i="0" u="none" strike="noStrike" kern="1200" cap="none" spc="0" normalizeH="0" baseline="0" noProof="0" dirty="0">
              <a:ln>
                <a:noFill/>
              </a:ln>
              <a:solidFill>
                <a:schemeClr val="tx1"/>
              </a:solidFill>
              <a:effectLst/>
              <a:uLnTx/>
              <a:uFillTx/>
              <a:latin typeface="Sitka Banner"/>
              <a:ea typeface="ＭＳ Ｐゴシック" pitchFamily="-106" charset="-128"/>
              <a:cs typeface="Arial" panose="020B0604020202020204" pitchFamily="34" charset="0"/>
            </a:endParaRPr>
          </a:p>
        </p:txBody>
      </p:sp>
      <p:pic>
        <p:nvPicPr>
          <p:cNvPr id="16" name="Picture 15">
            <a:extLst>
              <a:ext uri="{FF2B5EF4-FFF2-40B4-BE49-F238E27FC236}">
                <a16:creationId xmlns:a16="http://schemas.microsoft.com/office/drawing/2014/main" id="{C5FD7A59-A563-4DFF-9C69-92A3C04C9925}"/>
              </a:ext>
            </a:extLst>
          </p:cNvPr>
          <p:cNvPicPr>
            <a:picLocks noChangeAspect="1"/>
          </p:cNvPicPr>
          <p:nvPr/>
        </p:nvPicPr>
        <p:blipFill>
          <a:blip r:embed="rId3"/>
          <a:stretch>
            <a:fillRect/>
          </a:stretch>
        </p:blipFill>
        <p:spPr>
          <a:xfrm>
            <a:off x="670330" y="1043817"/>
            <a:ext cx="792794" cy="792794"/>
          </a:xfrm>
          <a:prstGeom prst="rect">
            <a:avLst/>
          </a:prstGeom>
        </p:spPr>
      </p:pic>
      <p:sp>
        <p:nvSpPr>
          <p:cNvPr id="17" name="Text Placeholder 7">
            <a:extLst>
              <a:ext uri="{FF2B5EF4-FFF2-40B4-BE49-F238E27FC236}">
                <a16:creationId xmlns:a16="http://schemas.microsoft.com/office/drawing/2014/main" id="{7A3996C0-6F85-476E-BE2E-B1A0E101ED07}"/>
              </a:ext>
            </a:extLst>
          </p:cNvPr>
          <p:cNvSpPr txBox="1">
            <a:spLocks/>
          </p:cNvSpPr>
          <p:nvPr/>
        </p:nvSpPr>
        <p:spPr>
          <a:xfrm>
            <a:off x="1224012" y="2104902"/>
            <a:ext cx="2754796" cy="284704"/>
          </a:xfrm>
          <a:prstGeom prst="rect">
            <a:avLst/>
          </a:prstGeom>
          <a:solidFill>
            <a:srgbClr val="143E6B"/>
          </a:solidFill>
        </p:spPr>
        <p:txBody>
          <a:bodyPr anchor="ctr"/>
          <a:lstStyle>
            <a:lvl1pPr marL="280988" indent="-2809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574675" indent="-2936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855663" indent="-2809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149350" indent="-2936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430338" indent="-2809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white"/>
                </a:solidFill>
                <a:effectLst/>
                <a:uLnTx/>
                <a:uFillTx/>
                <a:latin typeface="Sitka Banner"/>
                <a:ea typeface="+mn-ea"/>
                <a:cs typeface="+mn-cs"/>
              </a:rPr>
              <a:t>CIO-SP3</a:t>
            </a:r>
          </a:p>
        </p:txBody>
      </p:sp>
      <p:sp>
        <p:nvSpPr>
          <p:cNvPr id="18" name="Content Placeholder 5">
            <a:extLst>
              <a:ext uri="{FF2B5EF4-FFF2-40B4-BE49-F238E27FC236}">
                <a16:creationId xmlns:a16="http://schemas.microsoft.com/office/drawing/2014/main" id="{E0E4B001-B11D-4DA9-9709-369216F9E361}"/>
              </a:ext>
            </a:extLst>
          </p:cNvPr>
          <p:cNvSpPr txBox="1">
            <a:spLocks/>
          </p:cNvSpPr>
          <p:nvPr/>
        </p:nvSpPr>
        <p:spPr>
          <a:xfrm>
            <a:off x="1236388" y="2384430"/>
            <a:ext cx="2769084" cy="1193168"/>
          </a:xfrm>
          <a:prstGeom prst="rect">
            <a:avLst/>
          </a:prstGeom>
        </p:spPr>
        <p:txBody>
          <a:bodyPr>
            <a:noAutofit/>
          </a:bodyPr>
          <a:lstStyle>
            <a:lvl1pPr marL="280988" indent="-2809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574675" indent="-2936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855663" indent="-2809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149350" indent="-2936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430338" indent="-2809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marR="0" lvl="0" indent="-280988" algn="l" defTabSz="914400" rtl="0" eaLnBrk="0" fontAlgn="base" latinLnBrk="0" hangingPunct="0">
              <a:lnSpc>
                <a:spcPct val="100000"/>
              </a:lnSpc>
              <a:spcBef>
                <a:spcPts val="225"/>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Sitka Banner"/>
                <a:ea typeface="+mn-ea"/>
                <a:cs typeface="+mn-cs"/>
              </a:rPr>
              <a:t>53 Contract Holders</a:t>
            </a:r>
          </a:p>
          <a:p>
            <a:pPr marL="280988" marR="0" lvl="0" indent="-280988" algn="l" defTabSz="914400" rtl="0" eaLnBrk="0" fontAlgn="base" latinLnBrk="0" hangingPunct="0">
              <a:lnSpc>
                <a:spcPct val="100000"/>
              </a:lnSpc>
              <a:spcBef>
                <a:spcPts val="225"/>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Sitka Banner"/>
                <a:ea typeface="+mn-ea"/>
                <a:cs typeface="+mn-cs"/>
              </a:rPr>
              <a:t>Large &amp; Small Businesses </a:t>
            </a:r>
          </a:p>
          <a:p>
            <a:pPr marL="280988" marR="0" lvl="0" indent="-280988" algn="l" defTabSz="914400" rtl="0" eaLnBrk="0" fontAlgn="base" latinLnBrk="0" hangingPunct="0">
              <a:lnSpc>
                <a:spcPct val="100000"/>
              </a:lnSpc>
              <a:spcBef>
                <a:spcPts val="225"/>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Sitka Banner"/>
                <a:ea typeface="MS PGothic" panose="020B0600070205080204" pitchFamily="34" charset="-128"/>
                <a:cs typeface="+mn-cs"/>
              </a:rPr>
              <a:t>Eligible in All 10 Task Areas</a:t>
            </a:r>
            <a:endParaRPr kumimoji="0" lang="en-US" sz="1400" b="0" i="0" u="none" strike="noStrike" kern="1200" cap="none" spc="0" normalizeH="0" baseline="0" noProof="0" dirty="0">
              <a:ln>
                <a:noFill/>
              </a:ln>
              <a:effectLst/>
              <a:uLnTx/>
              <a:uFillTx/>
              <a:latin typeface="Sitka Banner"/>
              <a:cs typeface="+mn-cs"/>
            </a:endParaRPr>
          </a:p>
          <a:p>
            <a:pPr marL="280988" marR="0" lvl="0" indent="-280988" algn="l" defTabSz="914400" rtl="0" eaLnBrk="0" fontAlgn="base" latinLnBrk="0" hangingPunct="0">
              <a:lnSpc>
                <a:spcPct val="100000"/>
              </a:lnSpc>
              <a:spcBef>
                <a:spcPts val="225"/>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Sitka Banner"/>
                <a:ea typeface="+mn-ea"/>
                <a:cs typeface="+mn-cs"/>
              </a:rPr>
              <a:t>NCAF 0.65% ($150K Annual Cap)</a:t>
            </a:r>
          </a:p>
          <a:p>
            <a:pPr marL="280988" marR="0" lvl="0" indent="-280988" algn="l" defTabSz="914400" rtl="0" eaLnBrk="0" fontAlgn="base" latinLnBrk="0" hangingPunct="0">
              <a:lnSpc>
                <a:spcPct val="100000"/>
              </a:lnSpc>
              <a:spcBef>
                <a:spcPts val="225"/>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Sitka Banner"/>
                <a:ea typeface="+mn-ea"/>
                <a:cs typeface="+mn-cs"/>
              </a:rPr>
              <a:t>Orders Range From $50K-$700M </a:t>
            </a:r>
          </a:p>
        </p:txBody>
      </p:sp>
      <p:sp>
        <p:nvSpPr>
          <p:cNvPr id="19" name="Text Placeholder 8">
            <a:extLst>
              <a:ext uri="{FF2B5EF4-FFF2-40B4-BE49-F238E27FC236}">
                <a16:creationId xmlns:a16="http://schemas.microsoft.com/office/drawing/2014/main" id="{057B0013-D446-4768-8135-6BCA089DF0DC}"/>
              </a:ext>
            </a:extLst>
          </p:cNvPr>
          <p:cNvSpPr txBox="1">
            <a:spLocks/>
          </p:cNvSpPr>
          <p:nvPr/>
        </p:nvSpPr>
        <p:spPr>
          <a:xfrm>
            <a:off x="1186420" y="3698764"/>
            <a:ext cx="2869020" cy="361169"/>
          </a:xfrm>
          <a:prstGeom prst="rect">
            <a:avLst/>
          </a:prstGeom>
          <a:solidFill>
            <a:srgbClr val="CFA639"/>
          </a:solidFill>
        </p:spPr>
        <p:txBody>
          <a:bodyPr anchor="ctr">
            <a:normAutofit fontScale="92500" lnSpcReduction="10000"/>
          </a:bodyPr>
          <a:lstStyle>
            <a:lvl1pPr marL="280988" indent="-2809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574675" indent="-2936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855663" indent="-2809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149350" indent="-2936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430338" indent="-2809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white"/>
                </a:solidFill>
                <a:effectLst/>
                <a:highlight>
                  <a:srgbClr val="CFA639"/>
                </a:highlight>
                <a:uLnTx/>
                <a:uFillTx/>
                <a:latin typeface="Sitka Banner"/>
                <a:ea typeface="+mn-ea"/>
                <a:cs typeface="+mn-cs"/>
              </a:rPr>
              <a:t>CIO-SP3</a:t>
            </a:r>
            <a:r>
              <a:rPr kumimoji="0" lang="en-US" sz="2100" b="0" i="0" u="none" strike="noStrike" kern="1200" cap="none" spc="0" normalizeH="0" baseline="0" noProof="0" dirty="0">
                <a:ln>
                  <a:noFill/>
                </a:ln>
                <a:solidFill>
                  <a:prstClr val="black"/>
                </a:solidFill>
                <a:effectLst/>
                <a:uLnTx/>
                <a:uFillTx/>
                <a:latin typeface="Sitka Banner"/>
                <a:ea typeface="+mn-ea"/>
                <a:cs typeface="+mn-cs"/>
              </a:rPr>
              <a:t> </a:t>
            </a:r>
            <a:r>
              <a:rPr kumimoji="0" lang="en-US" sz="2100" b="0" i="0" u="none" strike="noStrike" kern="1200" cap="none" spc="0" normalizeH="0" baseline="0" noProof="0" dirty="0">
                <a:ln>
                  <a:noFill/>
                </a:ln>
                <a:solidFill>
                  <a:prstClr val="white"/>
                </a:solidFill>
                <a:effectLst/>
                <a:highlight>
                  <a:srgbClr val="CFA639"/>
                </a:highlight>
                <a:uLnTx/>
                <a:uFillTx/>
                <a:latin typeface="Sitka Banner"/>
                <a:ea typeface="+mn-ea"/>
                <a:cs typeface="+mn-cs"/>
              </a:rPr>
              <a:t>Small</a:t>
            </a:r>
            <a:r>
              <a:rPr kumimoji="0" lang="en-US" sz="2100" b="0" i="0" u="none" strike="noStrike" kern="1200" cap="none" spc="0" normalizeH="0" baseline="0" noProof="0" dirty="0">
                <a:ln>
                  <a:noFill/>
                </a:ln>
                <a:solidFill>
                  <a:prstClr val="white"/>
                </a:solidFill>
                <a:effectLst/>
                <a:uLnTx/>
                <a:uFillTx/>
                <a:latin typeface="Sitka Banner"/>
                <a:ea typeface="+mn-ea"/>
                <a:cs typeface="+mn-cs"/>
              </a:rPr>
              <a:t> Business</a:t>
            </a:r>
          </a:p>
        </p:txBody>
      </p:sp>
      <p:sp>
        <p:nvSpPr>
          <p:cNvPr id="20" name="Content Placeholder 9">
            <a:extLst>
              <a:ext uri="{FF2B5EF4-FFF2-40B4-BE49-F238E27FC236}">
                <a16:creationId xmlns:a16="http://schemas.microsoft.com/office/drawing/2014/main" id="{DEFFE9A1-2AAF-4BB6-A4AD-78FEC2384A40}"/>
              </a:ext>
            </a:extLst>
          </p:cNvPr>
          <p:cNvSpPr txBox="1">
            <a:spLocks/>
          </p:cNvSpPr>
          <p:nvPr/>
        </p:nvSpPr>
        <p:spPr>
          <a:xfrm>
            <a:off x="1164772" y="4042052"/>
            <a:ext cx="2915543" cy="1421042"/>
          </a:xfrm>
          <a:prstGeom prst="rect">
            <a:avLst/>
          </a:prstGeom>
        </p:spPr>
        <p:txBody>
          <a:bodyPr>
            <a:noAutofit/>
          </a:bodyPr>
          <a:lstStyle>
            <a:lvl1pPr marL="280988" indent="-2809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574675" indent="-2936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855663" indent="-280988"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149350" indent="-2936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1430338" indent="-280988"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988" marR="0" lvl="0" indent="-280988" algn="l" defTabSz="914400" rtl="0" eaLnBrk="0" fontAlgn="base" latinLnBrk="0" hangingPunct="0">
              <a:lnSpc>
                <a:spcPct val="100000"/>
              </a:lnSpc>
              <a:spcBef>
                <a:spcPts val="225"/>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Sitka Banner"/>
                <a:ea typeface="+mn-ea"/>
                <a:cs typeface="+mn-cs"/>
              </a:rPr>
              <a:t>153 Contract Holders</a:t>
            </a:r>
          </a:p>
          <a:p>
            <a:pPr marL="280988" marR="0" lvl="0" indent="-280988" algn="l" defTabSz="914400" rtl="0" eaLnBrk="0" fontAlgn="base" latinLnBrk="0" hangingPunct="0">
              <a:lnSpc>
                <a:spcPct val="100000"/>
              </a:lnSpc>
              <a:spcBef>
                <a:spcPts val="225"/>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Sitka Banner"/>
                <a:ea typeface="+mn-ea"/>
                <a:cs typeface="+mn-cs"/>
              </a:rPr>
              <a:t>Small &amp; Large Businesses </a:t>
            </a:r>
          </a:p>
          <a:p>
            <a:pPr marL="280988" marR="0" lvl="0" indent="-280988" algn="l" defTabSz="914400" rtl="0" eaLnBrk="0" fontAlgn="base" latinLnBrk="0" hangingPunct="0">
              <a:lnSpc>
                <a:spcPct val="100000"/>
              </a:lnSpc>
              <a:spcBef>
                <a:spcPts val="225"/>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Sitka Banner"/>
                <a:ea typeface="+mn-ea"/>
                <a:cs typeface="+mn-cs"/>
              </a:rPr>
              <a:t>Not Eligible in All 10 Task Areas </a:t>
            </a:r>
          </a:p>
          <a:p>
            <a:pPr marL="280988" marR="0" lvl="0" indent="-280988" algn="l" defTabSz="914400" rtl="0" eaLnBrk="0" fontAlgn="base" latinLnBrk="0" hangingPunct="0">
              <a:lnSpc>
                <a:spcPct val="100000"/>
              </a:lnSpc>
              <a:spcBef>
                <a:spcPts val="225"/>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Sitka Banner"/>
                <a:ea typeface="+mn-ea"/>
                <a:cs typeface="+mn-cs"/>
              </a:rPr>
              <a:t>NCAF 0.55% ($150K Annual Cap)</a:t>
            </a:r>
          </a:p>
          <a:p>
            <a:pPr marL="280988" marR="0" lvl="0" indent="-280988" algn="l" defTabSz="914400" rtl="0" eaLnBrk="0" fontAlgn="base" latinLnBrk="0" hangingPunct="0">
              <a:lnSpc>
                <a:spcPct val="100000"/>
              </a:lnSpc>
              <a:spcBef>
                <a:spcPts val="225"/>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Sitka Banner"/>
                <a:ea typeface="+mn-ea"/>
                <a:cs typeface="+mn-cs"/>
              </a:rPr>
              <a:t>Orders Range from $15K-$400M </a:t>
            </a:r>
          </a:p>
          <a:p>
            <a:pPr marL="280988" marR="0" lvl="0" indent="-280988" algn="l" defTabSz="914400" rtl="0" eaLnBrk="0" fontAlgn="base" latinLnBrk="0" hangingPunct="0">
              <a:lnSpc>
                <a:spcPct val="100000"/>
              </a:lnSpc>
              <a:spcBef>
                <a:spcPts val="225"/>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effectLst/>
                <a:uLnTx/>
                <a:uFillTx/>
                <a:latin typeface="Sitka Banner"/>
                <a:ea typeface="+mn-ea"/>
                <a:cs typeface="+mn-cs"/>
              </a:rPr>
              <a:t>5 Socioeconomic Categories*</a:t>
            </a:r>
          </a:p>
          <a:p>
            <a:pPr marL="0" marR="0" lvl="0" indent="0" algn="l" defTabSz="914400" rtl="0" eaLnBrk="0" fontAlgn="base" latinLnBrk="0" hangingPunct="0">
              <a:lnSpc>
                <a:spcPct val="100000"/>
              </a:lnSpc>
              <a:spcBef>
                <a:spcPts val="225"/>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effectLst/>
                <a:uLnTx/>
                <a:uFillTx/>
                <a:latin typeface="Sitka Banner"/>
                <a:ea typeface="+mn-ea"/>
                <a:cs typeface="+mn-cs"/>
              </a:rPr>
              <a:t>* </a:t>
            </a:r>
            <a:r>
              <a:rPr kumimoji="0" lang="en-US" sz="1000" b="1" i="1" u="none" strike="noStrike" kern="1200" cap="none" spc="0" normalizeH="0" baseline="0" noProof="0" dirty="0">
                <a:ln>
                  <a:noFill/>
                </a:ln>
                <a:effectLst/>
                <a:uLnTx/>
                <a:uFillTx/>
                <a:latin typeface="Sitka Banner"/>
                <a:ea typeface="+mn-ea"/>
                <a:cs typeface="+mn-cs"/>
              </a:rPr>
              <a:t>Note: Recently added new SDVOSB and HUBZone contract holders</a:t>
            </a:r>
          </a:p>
          <a:p>
            <a:pPr marL="0" marR="0" lvl="0" indent="0" algn="l" defTabSz="914400" rtl="0" eaLnBrk="0" fontAlgn="base" latinLnBrk="0" hangingPunct="0">
              <a:lnSpc>
                <a:spcPct val="100000"/>
              </a:lnSpc>
              <a:spcBef>
                <a:spcPts val="225"/>
              </a:spcBef>
              <a:spcAft>
                <a:spcPct val="0"/>
              </a:spcAft>
              <a:buClrTx/>
              <a:buSzTx/>
              <a:buFont typeface="Arial" panose="020B0604020202020204" pitchFamily="34" charset="0"/>
              <a:buNone/>
              <a:tabLst/>
              <a:defRPr/>
            </a:pPr>
            <a:endParaRPr kumimoji="0" lang="en-US" sz="900" b="1" i="1" u="none" strike="noStrike" kern="1200" cap="none" spc="0" normalizeH="0" baseline="0" noProof="0" dirty="0">
              <a:ln>
                <a:noFill/>
              </a:ln>
              <a:solidFill>
                <a:prstClr val="black"/>
              </a:solidFill>
              <a:effectLst/>
              <a:uLnTx/>
              <a:uFillTx/>
              <a:latin typeface="Sitka Banner"/>
              <a:ea typeface="+mn-ea"/>
              <a:cs typeface="+mn-cs"/>
            </a:endParaRPr>
          </a:p>
        </p:txBody>
      </p:sp>
      <p:sp>
        <p:nvSpPr>
          <p:cNvPr id="21" name="Oval 4">
            <a:extLst>
              <a:ext uri="{FF2B5EF4-FFF2-40B4-BE49-F238E27FC236}">
                <a16:creationId xmlns:a16="http://schemas.microsoft.com/office/drawing/2014/main" id="{7AA8C558-92DC-422C-B48D-00140DDCF203}"/>
              </a:ext>
            </a:extLst>
          </p:cNvPr>
          <p:cNvSpPr/>
          <p:nvPr/>
        </p:nvSpPr>
        <p:spPr>
          <a:xfrm>
            <a:off x="4992069" y="2247254"/>
            <a:ext cx="2915543" cy="341641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600075" rtl="0" eaLnBrk="1" fontAlgn="base"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Sitka Banner"/>
                <a:ea typeface="+mn-ea"/>
                <a:cs typeface="Arial" panose="020B0604020202020204" pitchFamily="34" charset="0"/>
              </a:rPr>
              <a:t>Everything IT!  </a:t>
            </a:r>
          </a:p>
          <a:p>
            <a:pPr marL="0" marR="0" lvl="0" indent="0" algn="ctr" defTabSz="600075" rtl="0" eaLnBrk="1" fontAlgn="base"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effectLst/>
                <a:uLnTx/>
                <a:uFillTx/>
                <a:latin typeface="Sitka Banner"/>
                <a:ea typeface="+mn-ea"/>
                <a:cs typeface="Arial" panose="020B0604020202020204" pitchFamily="34" charset="0"/>
              </a:rPr>
              <a:t>Services and Solutions Across </a:t>
            </a:r>
          </a:p>
          <a:p>
            <a:pPr marL="0" marR="0" lvl="0" indent="0" algn="ctr" defTabSz="600075" rtl="0" eaLnBrk="1" fontAlgn="base"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effectLst/>
                <a:uLnTx/>
                <a:uFillTx/>
                <a:latin typeface="Sitka Banner"/>
                <a:ea typeface="+mn-ea"/>
                <a:cs typeface="Arial" panose="020B0604020202020204" pitchFamily="34" charset="0"/>
              </a:rPr>
              <a:t>10 Task Areas </a:t>
            </a:r>
          </a:p>
          <a:p>
            <a:pPr marL="178594" marR="0" lvl="0" indent="-178594" algn="l" defTabSz="600075"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effectLst/>
                <a:uLnTx/>
                <a:uFillTx/>
                <a:latin typeface="Sitka Banner"/>
                <a:ea typeface="+mn-ea"/>
                <a:cs typeface="Arial" panose="020B0604020202020204" pitchFamily="34" charset="0"/>
              </a:rPr>
              <a:t>1. IT Services for Biomedical Research Health Science &amp; Healthcare</a:t>
            </a:r>
          </a:p>
          <a:p>
            <a:pPr marL="178594" marR="0" lvl="0" indent="-178594" algn="l" defTabSz="600075"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effectLst/>
                <a:uLnTx/>
                <a:uFillTx/>
                <a:latin typeface="Sitka Banner"/>
                <a:ea typeface="+mn-ea"/>
                <a:cs typeface="Arial" panose="020B0604020202020204" pitchFamily="34" charset="0"/>
              </a:rPr>
              <a:t>2. Chief Information Officer (CIO) Support</a:t>
            </a:r>
          </a:p>
          <a:p>
            <a:pPr marL="178594" marR="0" lvl="0" indent="-178594" algn="l" defTabSz="600075"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effectLst/>
                <a:uLnTx/>
                <a:uFillTx/>
                <a:latin typeface="Sitka Banner"/>
                <a:ea typeface="+mn-ea"/>
                <a:cs typeface="Arial" panose="020B0604020202020204" pitchFamily="34" charset="0"/>
              </a:rPr>
              <a:t>3. Imaging</a:t>
            </a:r>
          </a:p>
          <a:p>
            <a:pPr marL="178594" marR="0" lvl="0" indent="-178594" algn="l" defTabSz="600075"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effectLst/>
                <a:uLnTx/>
                <a:uFillTx/>
                <a:latin typeface="Sitka Banner"/>
                <a:ea typeface="+mn-ea"/>
                <a:cs typeface="Arial" panose="020B0604020202020204" pitchFamily="34" charset="0"/>
              </a:rPr>
              <a:t>4. Outsourcing</a:t>
            </a:r>
          </a:p>
          <a:p>
            <a:pPr marL="178594" marR="0" lvl="0" indent="-178594" algn="l" defTabSz="600075"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effectLst/>
                <a:uLnTx/>
                <a:uFillTx/>
                <a:latin typeface="Sitka Banner"/>
                <a:ea typeface="+mn-ea"/>
                <a:cs typeface="Arial" panose="020B0604020202020204" pitchFamily="34" charset="0"/>
              </a:rPr>
              <a:t>5. IT Operations and Maintenance</a:t>
            </a:r>
          </a:p>
          <a:p>
            <a:pPr marL="178594" marR="0" lvl="0" indent="-178594" algn="l" defTabSz="600075"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effectLst/>
                <a:uLnTx/>
                <a:uFillTx/>
                <a:latin typeface="Sitka Banner"/>
                <a:ea typeface="+mn-ea"/>
                <a:cs typeface="Arial" panose="020B0604020202020204" pitchFamily="34" charset="0"/>
              </a:rPr>
              <a:t>6. Integration Services</a:t>
            </a:r>
          </a:p>
          <a:p>
            <a:pPr marL="178594" marR="0" lvl="0" indent="-178594" algn="l" defTabSz="600075"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effectLst/>
                <a:uLnTx/>
                <a:uFillTx/>
                <a:latin typeface="Sitka Banner"/>
                <a:ea typeface="+mn-ea"/>
                <a:cs typeface="Arial" panose="020B0604020202020204" pitchFamily="34" charset="0"/>
              </a:rPr>
              <a:t>7. Critical Infrastructure Protection and Information Assurance</a:t>
            </a:r>
          </a:p>
          <a:p>
            <a:pPr marL="178594" marR="0" lvl="0" indent="-178594" algn="l" defTabSz="600075"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effectLst/>
                <a:uLnTx/>
                <a:uFillTx/>
                <a:latin typeface="Sitka Banner"/>
                <a:ea typeface="+mn-ea"/>
                <a:cs typeface="Arial" panose="020B0604020202020204" pitchFamily="34" charset="0"/>
              </a:rPr>
              <a:t>8. Digital Government</a:t>
            </a:r>
          </a:p>
          <a:p>
            <a:pPr marL="178594" marR="0" lvl="0" indent="-178594" algn="l" defTabSz="600075"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effectLst/>
                <a:uLnTx/>
                <a:uFillTx/>
                <a:latin typeface="Sitka Banner"/>
                <a:ea typeface="+mn-ea"/>
                <a:cs typeface="Arial" panose="020B0604020202020204" pitchFamily="34" charset="0"/>
              </a:rPr>
              <a:t>9. Enterprise Resource Planning</a:t>
            </a:r>
          </a:p>
          <a:p>
            <a:pPr marL="178594" marR="0" lvl="0" indent="-178594" algn="l" defTabSz="600075" rtl="0" eaLnBrk="1" fontAlgn="base"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effectLst/>
                <a:uLnTx/>
                <a:uFillTx/>
                <a:latin typeface="Sitka Banner"/>
                <a:ea typeface="+mn-ea"/>
                <a:cs typeface="Arial" panose="020B0604020202020204" pitchFamily="34" charset="0"/>
              </a:rPr>
              <a:t>10. Software Development</a:t>
            </a:r>
          </a:p>
        </p:txBody>
      </p:sp>
      <p:sp>
        <p:nvSpPr>
          <p:cNvPr id="22" name="TextBox 21">
            <a:extLst>
              <a:ext uri="{FF2B5EF4-FFF2-40B4-BE49-F238E27FC236}">
                <a16:creationId xmlns:a16="http://schemas.microsoft.com/office/drawing/2014/main" id="{A4E6B20F-3D79-43EC-8018-B038114C056C}"/>
              </a:ext>
            </a:extLst>
          </p:cNvPr>
          <p:cNvSpPr txBox="1"/>
          <p:nvPr/>
        </p:nvSpPr>
        <p:spPr>
          <a:xfrm>
            <a:off x="2394857" y="6303222"/>
            <a:ext cx="4572000" cy="338554"/>
          </a:xfrm>
          <a:prstGeom prst="rect">
            <a:avLst/>
          </a:prstGeom>
          <a:noFill/>
        </p:spPr>
        <p:txBody>
          <a:bodyPr wrap="square">
            <a:spAutoFit/>
          </a:bodyPr>
          <a:lstStyle/>
          <a:p>
            <a:pPr algn="ctr"/>
            <a:r>
              <a:rPr lang="en-US" sz="1600" b="1" dirty="0">
                <a:highlight>
                  <a:srgbClr val="FFFF00"/>
                </a:highlight>
                <a:latin typeface="Sitka Banner" panose="02000505000000020004" pitchFamily="2" charset="0"/>
              </a:rPr>
              <a:t>For updates regarding CIO-SP4 </a:t>
            </a:r>
            <a:r>
              <a:rPr lang="en-US" sz="1600" b="1" dirty="0">
                <a:solidFill>
                  <a:schemeClr val="accent2">
                    <a:lumMod val="75000"/>
                  </a:schemeClr>
                </a:solidFill>
                <a:highlight>
                  <a:srgbClr val="FFFF00"/>
                </a:highlight>
                <a:latin typeface="Sitka Banner" panose="02000505000000020004" pitchFamily="2" charset="0"/>
                <a:hlinkClick r:id="rId4">
                  <a:extLst>
                    <a:ext uri="{A12FA001-AC4F-418D-AE19-62706E023703}">
                      <ahyp:hlinkClr xmlns:ahyp="http://schemas.microsoft.com/office/drawing/2018/hyperlinkcolor" val="tx"/>
                    </a:ext>
                  </a:extLst>
                </a:hlinkClick>
              </a:rPr>
              <a:t>click here</a:t>
            </a:r>
            <a:r>
              <a:rPr lang="en-US" sz="1600" b="1" dirty="0">
                <a:highlight>
                  <a:srgbClr val="FFFF00"/>
                </a:highlight>
                <a:latin typeface="Sitka Banner" panose="02000505000000020004" pitchFamily="2" charset="0"/>
              </a:rPr>
              <a:t>!</a:t>
            </a:r>
          </a:p>
        </p:txBody>
      </p:sp>
    </p:spTree>
    <p:extLst>
      <p:ext uri="{BB962C8B-B14F-4D97-AF65-F5344CB8AC3E}">
        <p14:creationId xmlns:p14="http://schemas.microsoft.com/office/powerpoint/2010/main" val="314064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938408" y="2160740"/>
            <a:ext cx="6934200" cy="4495800"/>
          </a:xfrm>
        </p:spPr>
        <p:txBody>
          <a:bodyPr>
            <a:normAutofit/>
          </a:bodyPr>
          <a:lstStyle/>
          <a:p>
            <a:pPr marL="457200" lvl="1" indent="0">
              <a:buClr>
                <a:srgbClr val="800080"/>
              </a:buClr>
              <a:buNone/>
            </a:pPr>
            <a:endParaRPr lang="en-US" altLang="en-US" sz="2400" dirty="0"/>
          </a:p>
          <a:p>
            <a:pPr lvl="1"/>
            <a:endParaRPr lang="en-US" altLang="en-US" sz="2400" dirty="0"/>
          </a:p>
          <a:p>
            <a:endParaRPr lang="en-US" altLang="en-US" dirty="0"/>
          </a:p>
        </p:txBody>
      </p:sp>
      <p:sp>
        <p:nvSpPr>
          <p:cNvPr id="7" name="Title 1">
            <a:extLst>
              <a:ext uri="{FF2B5EF4-FFF2-40B4-BE49-F238E27FC236}">
                <a16:creationId xmlns:a16="http://schemas.microsoft.com/office/drawing/2014/main" id="{28A92DE8-A6FD-4FA5-A070-72A0EAC0CB87}"/>
              </a:ext>
            </a:extLst>
          </p:cNvPr>
          <p:cNvSpPr txBox="1">
            <a:spLocks/>
          </p:cNvSpPr>
          <p:nvPr/>
        </p:nvSpPr>
        <p:spPr bwMode="auto">
          <a:xfrm>
            <a:off x="0" y="943652"/>
            <a:ext cx="9144000" cy="584132"/>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2800" b="1" cap="all" dirty="0">
                <a:solidFill>
                  <a:schemeClr val="bg1"/>
                </a:solidFill>
                <a:latin typeface="Sitka Banner" panose="02000505000000020004" pitchFamily="2" charset="0"/>
              </a:rPr>
              <a:t>Nih Supporting acquisition vehicles </a:t>
            </a:r>
          </a:p>
        </p:txBody>
      </p:sp>
      <p:sp>
        <p:nvSpPr>
          <p:cNvPr id="12" name="TextBox 11">
            <a:extLst>
              <a:ext uri="{FF2B5EF4-FFF2-40B4-BE49-F238E27FC236}">
                <a16:creationId xmlns:a16="http://schemas.microsoft.com/office/drawing/2014/main" id="{51BA6FAD-3586-4DE7-9D65-33AF142E7DFB}"/>
              </a:ext>
            </a:extLst>
          </p:cNvPr>
          <p:cNvSpPr txBox="1"/>
          <p:nvPr/>
        </p:nvSpPr>
        <p:spPr>
          <a:xfrm>
            <a:off x="407543" y="1997339"/>
            <a:ext cx="8328914"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dirty="0">
                <a:latin typeface="Arial" panose="020B0604020202020204" pitchFamily="34" charset="0"/>
                <a:cs typeface="Arial" panose="020B0604020202020204" pitchFamily="34" charset="0"/>
              </a:rPr>
              <a:t>Simplified Acquisition &amp; Micro-Purchase Threshold: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https://www.acquisition.gov/far/part-2</a:t>
            </a:r>
            <a:endParaRPr kumimoji="0" lang="en-US" sz="20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effectLst/>
              <a:uLnTx/>
              <a:uFillTx/>
              <a:latin typeface="Sitka Banner"/>
            </a:endParaRPr>
          </a:p>
        </p:txBody>
      </p:sp>
      <p:sp>
        <p:nvSpPr>
          <p:cNvPr id="13" name="TextBox 12">
            <a:extLst>
              <a:ext uri="{FF2B5EF4-FFF2-40B4-BE49-F238E27FC236}">
                <a16:creationId xmlns:a16="http://schemas.microsoft.com/office/drawing/2014/main" id="{B74F2BA1-D2EA-4B49-ADE0-B28BF872970A}"/>
              </a:ext>
            </a:extLst>
          </p:cNvPr>
          <p:cNvSpPr txBox="1"/>
          <p:nvPr/>
        </p:nvSpPr>
        <p:spPr>
          <a:xfrm>
            <a:off x="678691" y="3011974"/>
            <a:ext cx="7453633" cy="70788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NIH Purchase Card: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https://oamp.od.nih.gov/dsaps/guides-policies-procedures</a:t>
            </a:r>
            <a:endParaRPr kumimoji="0" lang="en-US" sz="20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0CC518A-6913-4D1B-B62F-B887EA48E8C8}"/>
              </a:ext>
            </a:extLst>
          </p:cNvPr>
          <p:cNvSpPr txBox="1"/>
          <p:nvPr/>
        </p:nvSpPr>
        <p:spPr>
          <a:xfrm>
            <a:off x="1077784" y="3902877"/>
            <a:ext cx="6988432" cy="1708160"/>
          </a:xfrm>
          <a:prstGeom prst="rect">
            <a:avLst/>
          </a:prstGeom>
          <a:noFill/>
        </p:spPr>
        <p:txBody>
          <a:bodyPr wrap="square">
            <a:spAutoFit/>
          </a:bodyPr>
          <a:lstStyle/>
          <a:p>
            <a:pPr marR="0" lvl="0" algn="ctr" defTabSz="457200" rtl="0" eaLnBrk="1" fontAlgn="auto" latinLnBrk="0" hangingPunct="1">
              <a:lnSpc>
                <a:spcPct val="100000"/>
              </a:lnSpc>
              <a:spcBef>
                <a:spcPts val="1000"/>
              </a:spcBef>
              <a:spcAft>
                <a:spcPts val="0"/>
              </a:spcAft>
              <a:buClr>
                <a:srgbClr val="5FCBEF"/>
              </a:buClr>
              <a:buSzPct val="80000"/>
              <a:tabLst/>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NIH Blanket Purchase Agreement:</a:t>
            </a:r>
            <a:endParaRPr lang="en-US" sz="2000" b="1" dirty="0">
              <a:latin typeface="Arial" panose="020B0604020202020204" pitchFamily="34" charset="0"/>
              <a:cs typeface="Arial" panose="020B0604020202020204" pitchFamily="34" charset="0"/>
            </a:endParaRPr>
          </a:p>
          <a:p>
            <a:pPr marR="0" lvl="0" algn="ctr" defTabSz="457200" rtl="0" eaLnBrk="1" fontAlgn="auto" latinLnBrk="0" hangingPunct="1">
              <a:lnSpc>
                <a:spcPct val="100000"/>
              </a:lnSpc>
              <a:spcBef>
                <a:spcPts val="1000"/>
              </a:spcBef>
              <a:spcAft>
                <a:spcPts val="0"/>
              </a:spcAft>
              <a:buClr>
                <a:srgbClr val="5FCBEF"/>
              </a:buClr>
              <a:buSzPct val="80000"/>
              <a:tabLst/>
              <a:defRPr/>
            </a:pPr>
            <a:r>
              <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https://oamp.od.nih.gov/dsaps/bpa-program</a:t>
            </a:r>
            <a:endPar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R="0" lvl="0" algn="ctr" defTabSz="457200" rtl="0" eaLnBrk="1" fontAlgn="auto" latinLnBrk="0" hangingPunct="1">
              <a:lnSpc>
                <a:spcPct val="100000"/>
              </a:lnSpc>
              <a:spcBef>
                <a:spcPts val="1000"/>
              </a:spcBef>
              <a:spcAft>
                <a:spcPts val="0"/>
              </a:spcAft>
              <a:buClr>
                <a:srgbClr val="5FCBEF"/>
              </a:buClr>
              <a:buSzPct val="80000"/>
              <a:tabLst/>
              <a:defRPr/>
            </a:pPr>
            <a:endPar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R="0" lvl="0" algn="ctr" defTabSz="457200" rtl="0" eaLnBrk="1" fontAlgn="auto" latinLnBrk="0" hangingPunct="1">
              <a:lnSpc>
                <a:spcPct val="100000"/>
              </a:lnSpc>
              <a:spcBef>
                <a:spcPts val="1000"/>
              </a:spcBef>
              <a:spcAft>
                <a:spcPts val="0"/>
              </a:spcAft>
              <a:buClr>
                <a:srgbClr val="5FCBEF"/>
              </a:buClr>
              <a:buSzPct val="80000"/>
              <a:tabLst/>
              <a:defRPr/>
            </a:pP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BPA Program Helpline</a:t>
            </a:r>
            <a:r>
              <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301-496-5212</a:t>
            </a:r>
          </a:p>
        </p:txBody>
      </p:sp>
      <p:sp>
        <p:nvSpPr>
          <p:cNvPr id="2" name="TextBox 1">
            <a:extLst>
              <a:ext uri="{FF2B5EF4-FFF2-40B4-BE49-F238E27FC236}">
                <a16:creationId xmlns:a16="http://schemas.microsoft.com/office/drawing/2014/main" id="{FD9EEB06-07B1-C9C4-84E8-04D0472C22EF}"/>
              </a:ext>
            </a:extLst>
          </p:cNvPr>
          <p:cNvSpPr txBox="1"/>
          <p:nvPr/>
        </p:nvSpPr>
        <p:spPr>
          <a:xfrm>
            <a:off x="938408" y="5735858"/>
            <a:ext cx="7208668" cy="707886"/>
          </a:xfrm>
          <a:prstGeom prst="rect">
            <a:avLst/>
          </a:prstGeom>
          <a:noFill/>
        </p:spPr>
        <p:txBody>
          <a:bodyPr wrap="square" rtlCol="0">
            <a:spAutoFit/>
          </a:bodyPr>
          <a:lstStyle/>
          <a:p>
            <a:pPr algn="ctr"/>
            <a:r>
              <a:rPr kumimoji="0" lang="en-US"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BPA Program Email: </a:t>
            </a:r>
            <a:r>
              <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BPAProgramBranch@od.nih.gov</a:t>
            </a:r>
            <a:endParaRPr kumimoji="0" lang="en-US" sz="2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ctr"/>
            <a:endParaRPr lang="en-US" sz="2000" dirty="0"/>
          </a:p>
        </p:txBody>
      </p:sp>
    </p:spTree>
    <p:extLst>
      <p:ext uri="{BB962C8B-B14F-4D97-AF65-F5344CB8AC3E}">
        <p14:creationId xmlns:p14="http://schemas.microsoft.com/office/powerpoint/2010/main" val="3345820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8" name="Title 1"/>
          <p:cNvSpPr>
            <a:spLocks noGrp="1"/>
          </p:cNvSpPr>
          <p:nvPr>
            <p:ph type="ctrTitle"/>
          </p:nvPr>
        </p:nvSpPr>
        <p:spPr>
          <a:xfrm>
            <a:off x="294073" y="1003905"/>
            <a:ext cx="8555854" cy="2086725"/>
          </a:xfrm>
        </p:spPr>
        <p:txBody>
          <a:bodyPr/>
          <a:lstStyle/>
          <a:p>
            <a:pPr algn="ctr">
              <a:defRPr/>
            </a:pPr>
            <a:br>
              <a:rPr lang="en-US" sz="3600" b="1" dirty="0">
                <a:latin typeface="+mn-lt"/>
              </a:rPr>
            </a:br>
            <a:r>
              <a:rPr lang="en-US" sz="3600" b="1" dirty="0">
                <a:latin typeface="+mn-lt"/>
              </a:rPr>
              <a:t>Office of Acquisition Management &amp; Policy</a:t>
            </a:r>
            <a:br>
              <a:rPr lang="en-US" sz="3600" b="1" dirty="0">
                <a:latin typeface="+mn-lt"/>
              </a:rPr>
            </a:br>
            <a:endParaRPr lang="en-US" altLang="en-US" sz="3600" b="1" dirty="0">
              <a:latin typeface="+mn-lt"/>
            </a:endParaRPr>
          </a:p>
        </p:txBody>
      </p:sp>
      <p:sp>
        <p:nvSpPr>
          <p:cNvPr id="3" name="Subtitle 2"/>
          <p:cNvSpPr>
            <a:spLocks noGrp="1"/>
          </p:cNvSpPr>
          <p:nvPr>
            <p:ph type="subTitle" idx="1"/>
          </p:nvPr>
        </p:nvSpPr>
        <p:spPr>
          <a:xfrm>
            <a:off x="685800" y="2770128"/>
            <a:ext cx="8034291" cy="1967718"/>
          </a:xfrm>
        </p:spPr>
        <p:txBody>
          <a:bodyPr rtlCol="0"/>
          <a:lstStyle/>
          <a:p>
            <a:pPr>
              <a:buFont typeface="Arial" charset="0"/>
              <a:buNone/>
              <a:defRPr/>
            </a:pPr>
            <a:r>
              <a:rPr lang="en-US" altLang="en-US" sz="3200" dirty="0">
                <a:solidFill>
                  <a:schemeClr val="tx1"/>
                </a:solidFill>
              </a:rPr>
              <a:t> </a:t>
            </a:r>
            <a:r>
              <a:rPr lang="en-US" sz="3200" b="1" dirty="0">
                <a:solidFill>
                  <a:schemeClr val="tx1"/>
                </a:solidFill>
              </a:rPr>
              <a:t>Blanket Purchase Agreements Program (BPA)</a:t>
            </a:r>
          </a:p>
          <a:p>
            <a:pPr>
              <a:buFont typeface="Arial" charset="0"/>
              <a:buNone/>
              <a:defRPr/>
            </a:pPr>
            <a:r>
              <a:rPr lang="en-US" sz="3200" b="1" dirty="0">
                <a:solidFill>
                  <a:schemeClr val="tx1"/>
                </a:solidFill>
              </a:rPr>
              <a:t>Nora Rivera, Branch Chief BPA Program Office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p:txBody>
          <a:bodyPr/>
          <a:lstStyle/>
          <a:p>
            <a:r>
              <a:rPr lang="en-US" altLang="en-US" dirty="0"/>
              <a:t>BPA Program Overview</a:t>
            </a:r>
          </a:p>
        </p:txBody>
      </p:sp>
      <p:sp>
        <p:nvSpPr>
          <p:cNvPr id="15364"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483689-FE78-4F33-AA40-4EAF32F953C5}" type="slidenum">
              <a:rPr kumimoji="0" lang="en-US" altLang="en-US" sz="1100" b="0" i="0" u="none" strike="noStrike" kern="1200" cap="none" spc="0" normalizeH="0" baseline="0" noProof="0" smtClean="0">
                <a:ln>
                  <a:noFill/>
                </a:ln>
                <a:solidFill>
                  <a:srgbClr val="7F7F7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100" b="0" i="0" u="none" strike="noStrike" kern="1200" cap="none" spc="0" normalizeH="0" baseline="0" noProof="0">
              <a:ln>
                <a:noFill/>
              </a:ln>
              <a:solidFill>
                <a:srgbClr val="7F7F7F"/>
              </a:solidFill>
              <a:effectLst/>
              <a:uLnTx/>
              <a:uFillTx/>
              <a:latin typeface="Calibri" panose="020F0502020204030204" pitchFamily="34" charset="0"/>
              <a:ea typeface="+mn-ea"/>
              <a:cs typeface="Arial" panose="020B0604020202020204" pitchFamily="34" charset="0"/>
            </a:endParaRPr>
          </a:p>
        </p:txBody>
      </p:sp>
      <p:sp>
        <p:nvSpPr>
          <p:cNvPr id="2" name="TextBox 1"/>
          <p:cNvSpPr txBox="1"/>
          <p:nvPr/>
        </p:nvSpPr>
        <p:spPr>
          <a:xfrm>
            <a:off x="304800" y="1600200"/>
            <a:ext cx="8534400" cy="1200329"/>
          </a:xfrm>
          <a:prstGeom prst="rect">
            <a:avLst/>
          </a:prstGeom>
          <a:noFill/>
        </p:spPr>
        <p:txBody>
          <a:bodyPr wrap="square" rtlCol="0">
            <a:spAutoFit/>
          </a:bodyPr>
          <a:lstStyle/>
          <a:p>
            <a:pPr marL="285750" marR="0" lvl="0" indent="-285750" algn="l" defTabSz="914400" rtl="0" eaLnBrk="0" fontAlgn="base" latinLnBrk="0" hangingPunct="0">
              <a:lnSpc>
                <a:spcPct val="8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The NIH BPA Program was established in the late 1980s when it was discovered that the NIH was paying list price for most of their products and services. We are not a </a:t>
            </a:r>
            <a:r>
              <a:rPr kumimoji="0" lang="en-US" altLang="en-US" sz="1800" b="1" i="1"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mandatory</a:t>
            </a:r>
            <a:r>
              <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 source.</a:t>
            </a:r>
          </a:p>
          <a:p>
            <a:pPr marL="285750" marR="0" lvl="0" indent="-285750" algn="l" defTabSz="914400" rtl="0" eaLnBrk="0" fontAlgn="base" latinLnBrk="0" hangingPunct="0">
              <a:lnSpc>
                <a:spcPct val="8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8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Our goals are to:</a:t>
            </a:r>
          </a:p>
        </p:txBody>
      </p:sp>
      <p:sp>
        <p:nvSpPr>
          <p:cNvPr id="4" name="TextBox 3"/>
          <p:cNvSpPr txBox="1"/>
          <p:nvPr/>
        </p:nvSpPr>
        <p:spPr>
          <a:xfrm>
            <a:off x="1371600" y="2885182"/>
            <a:ext cx="6400800" cy="1323439"/>
          </a:xfrm>
          <a:prstGeom prst="rect">
            <a:avLst/>
          </a:prstGeom>
          <a:noFill/>
        </p:spPr>
        <p:txBody>
          <a:bodyPr wrap="square" rtlCol="0">
            <a:spAutoFit/>
          </a:bodyPr>
          <a:lstStyle/>
          <a:p>
            <a:pPr marL="800100" marR="0" lvl="1" indent="-342900" algn="l" defTabSz="914400" rtl="0" eaLnBrk="0" fontAlgn="base" latinLnBrk="0" hangingPunct="0">
              <a:lnSpc>
                <a:spcPct val="8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Negotiate discounts on behalf of NIH delegated acquisition community</a:t>
            </a:r>
          </a:p>
          <a:p>
            <a:pPr marL="800100" marR="0" lvl="1" indent="-342900" algn="l" defTabSz="914400" rtl="0" eaLnBrk="0" fontAlgn="base" latinLnBrk="0" hangingPunct="0">
              <a:lnSpc>
                <a:spcPct val="8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Establish BPA with vendors under FAR 13</a:t>
            </a:r>
          </a:p>
          <a:p>
            <a:pPr marL="800100" marR="0" lvl="1" indent="-342900" algn="l" defTabSz="914400" rtl="0" eaLnBrk="0" fontAlgn="base" latinLnBrk="0" hangingPunct="0">
              <a:lnSpc>
                <a:spcPct val="8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Assist NIH buyers with market research</a:t>
            </a:r>
          </a:p>
          <a:p>
            <a:pPr marL="800100" marR="0" lvl="1" indent="-342900" algn="l" defTabSz="914400" rtl="0" eaLnBrk="0" fontAlgn="base" latinLnBrk="0" hangingPunct="0">
              <a:lnSpc>
                <a:spcPct val="8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Provide quality customer service</a:t>
            </a:r>
          </a:p>
        </p:txBody>
      </p:sp>
      <p:sp>
        <p:nvSpPr>
          <p:cNvPr id="6" name="TextBox 5"/>
          <p:cNvSpPr txBox="1"/>
          <p:nvPr/>
        </p:nvSpPr>
        <p:spPr>
          <a:xfrm>
            <a:off x="304800" y="4228929"/>
            <a:ext cx="8382000" cy="757130"/>
          </a:xfrm>
          <a:prstGeom prst="rect">
            <a:avLst/>
          </a:prstGeom>
          <a:noFill/>
        </p:spPr>
        <p:txBody>
          <a:bodyPr wrap="square" rtlCol="0">
            <a:spAutoFit/>
          </a:bodyPr>
          <a:lstStyle/>
          <a:p>
            <a:pPr marL="285750" marR="0" lvl="0" indent="-285750" algn="l" defTabSz="914400" rtl="0" eaLnBrk="0" fontAlgn="base" latinLnBrk="0" hangingPunct="0">
              <a:lnSpc>
                <a:spcPct val="8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The NIH BPA Program provides a </a:t>
            </a:r>
            <a:r>
              <a:rPr kumimoji="0" lang="en-US" altLang="en-US" sz="1800" b="1"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preferred</a:t>
            </a:r>
            <a:r>
              <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 list of vendors  and discount pricing with NIH specific past performance that are frequently used by the Delegated and Simplified Acquisition Community within the NIH.</a:t>
            </a:r>
          </a:p>
        </p:txBody>
      </p:sp>
      <p:pic>
        <p:nvPicPr>
          <p:cNvPr id="9" name="Picture 8" descr="A picture containing icon&#10;&#10;Description automatically generated">
            <a:extLst>
              <a:ext uri="{FF2B5EF4-FFF2-40B4-BE49-F238E27FC236}">
                <a16:creationId xmlns:a16="http://schemas.microsoft.com/office/drawing/2014/main" id="{6A72BFB0-5DDF-43F5-91D8-254E89D565C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935" r="8493" b="25084"/>
          <a:stretch/>
        </p:blipFill>
        <p:spPr>
          <a:xfrm>
            <a:off x="3200400" y="5157870"/>
            <a:ext cx="2743200" cy="1355830"/>
          </a:xfrm>
          <a:prstGeom prst="rect">
            <a:avLst/>
          </a:prstGeom>
        </p:spPr>
      </p:pic>
    </p:spTree>
    <p:extLst>
      <p:ext uri="{BB962C8B-B14F-4D97-AF65-F5344CB8AC3E}">
        <p14:creationId xmlns:p14="http://schemas.microsoft.com/office/powerpoint/2010/main" val="423500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a:xfrm>
            <a:off x="376687" y="931068"/>
            <a:ext cx="8422256" cy="762000"/>
          </a:xfrm>
        </p:spPr>
        <p:txBody>
          <a:bodyPr/>
          <a:lstStyle/>
          <a:p>
            <a:r>
              <a:rPr lang="en-US" altLang="en-US" dirty="0"/>
              <a:t>What is a BPA?</a:t>
            </a:r>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5D780A-A1F8-410B-B8FD-2AB69A3B4515}" type="slidenum">
              <a:rPr kumimoji="0" lang="en-US" altLang="en-US" sz="1100" b="0" i="0" u="none" strike="noStrike" kern="1200" cap="none" spc="0" normalizeH="0" baseline="0" noProof="0" smtClean="0">
                <a:ln>
                  <a:noFill/>
                </a:ln>
                <a:solidFill>
                  <a:srgbClr val="7F7F7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100" b="0" i="0" u="none" strike="noStrike" kern="1200" cap="none" spc="0" normalizeH="0" baseline="0" noProof="0">
              <a:ln>
                <a:noFill/>
              </a:ln>
              <a:solidFill>
                <a:srgbClr val="7F7F7F"/>
              </a:solidFill>
              <a:effectLst/>
              <a:uLnTx/>
              <a:uFillTx/>
              <a:latin typeface="Calibri" panose="020F0502020204030204" pitchFamily="34" charset="0"/>
              <a:ea typeface="+mn-ea"/>
              <a:cs typeface="Arial" panose="020B0604020202020204" pitchFamily="34" charset="0"/>
            </a:endParaRPr>
          </a:p>
        </p:txBody>
      </p:sp>
      <p:sp>
        <p:nvSpPr>
          <p:cNvPr id="3" name="TextBox 2"/>
          <p:cNvSpPr txBox="1"/>
          <p:nvPr/>
        </p:nvSpPr>
        <p:spPr>
          <a:xfrm>
            <a:off x="376687" y="1622161"/>
            <a:ext cx="4728713" cy="1338828"/>
          </a:xfrm>
          <a:prstGeom prst="rect">
            <a:avLst/>
          </a:prstGeom>
          <a:noFill/>
        </p:spPr>
        <p:txBody>
          <a:bodyPr wrap="square"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A Blanket Purchase Agreement (BPA) is a simplified method of filling anticipated repetitive needs for supplies or services by establishing “charge accounts” with qualified sources of supply (FAR 13.303-1).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692" y="1693068"/>
            <a:ext cx="2497707" cy="1380312"/>
          </a:xfrm>
          <a:prstGeom prst="rect">
            <a:avLst/>
          </a:prstGeom>
        </p:spPr>
      </p:pic>
      <p:sp>
        <p:nvSpPr>
          <p:cNvPr id="5" name="TextBox 4"/>
          <p:cNvSpPr txBox="1"/>
          <p:nvPr/>
        </p:nvSpPr>
        <p:spPr>
          <a:xfrm>
            <a:off x="3352800" y="3784621"/>
            <a:ext cx="5446143" cy="840230"/>
          </a:xfrm>
          <a:prstGeom prst="rect">
            <a:avLst/>
          </a:prstGeom>
          <a:noFill/>
        </p:spPr>
        <p:txBody>
          <a:bodyPr wrap="square" rtlCol="0">
            <a:spAutoFit/>
          </a:body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FAR 13 :  A BPA is an agreement (not a contract) between the NIH and the vendor to furnish supplies and/or services to the NIH at a pre-negotiated rate.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26" y="3170393"/>
            <a:ext cx="2716063" cy="2020486"/>
          </a:xfrm>
          <a:prstGeom prst="rect">
            <a:avLst/>
          </a:prstGeom>
          <a:effectLst>
            <a:softEdge rad="127000"/>
          </a:effectLst>
        </p:spPr>
      </p:pic>
      <p:sp>
        <p:nvSpPr>
          <p:cNvPr id="7" name="TextBox 6"/>
          <p:cNvSpPr txBox="1"/>
          <p:nvPr/>
        </p:nvSpPr>
        <p:spPr>
          <a:xfrm>
            <a:off x="376688" y="5400884"/>
            <a:ext cx="8422256" cy="590931"/>
          </a:xfrm>
          <a:prstGeom prst="rect">
            <a:avLst/>
          </a:prstGeom>
          <a:noFill/>
        </p:spPr>
        <p:txBody>
          <a:bodyPr wrap="square"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Currently, NIH maintains </a:t>
            </a:r>
            <a:r>
              <a:rPr kumimoji="0" lang="en-US" sz="1800" b="0" i="0" u="none" strike="noStrike" kern="1200" cap="none" spc="0" normalizeH="0" baseline="0" noProof="0" dirty="0">
                <a:ln>
                  <a:noFill/>
                </a:ln>
                <a:solidFill>
                  <a:srgbClr val="2F2B20">
                    <a:lumMod val="95000"/>
                    <a:lumOff val="5000"/>
                  </a:srgbClr>
                </a:solidFill>
                <a:effectLst/>
                <a:uLnTx/>
                <a:uFillTx/>
                <a:latin typeface="Arial" panose="020B0604020202020204" pitchFamily="34" charset="0"/>
                <a:ea typeface="+mn-ea"/>
                <a:cs typeface="Arial" panose="020B0604020202020204" pitchFamily="34" charset="0"/>
              </a:rPr>
              <a:t>over</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350 Open Market (O/M) and some Federal Supply Schedule (FSS) BPAs covering a wide range of supplies and services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title"/>
          </p:nvPr>
        </p:nvSpPr>
        <p:spPr/>
        <p:txBody>
          <a:bodyPr/>
          <a:lstStyle/>
          <a:p>
            <a:r>
              <a:rPr lang="en-US" altLang="en-US"/>
              <a:t>What is a BPA? (cont’d)</a:t>
            </a:r>
          </a:p>
        </p:txBody>
      </p:sp>
      <p:sp>
        <p:nvSpPr>
          <p:cNvPr id="14338" name="Content Placeholder 1"/>
          <p:cNvSpPr>
            <a:spLocks noGrp="1"/>
          </p:cNvSpPr>
          <p:nvPr>
            <p:ph idx="1"/>
          </p:nvPr>
        </p:nvSpPr>
        <p:spPr>
          <a:xfrm>
            <a:off x="2018270" y="1793771"/>
            <a:ext cx="5830330" cy="1482829"/>
          </a:xfrm>
        </p:spPr>
        <p:txBody>
          <a:bodyPr/>
          <a:lstStyle/>
          <a:p>
            <a:pPr marL="0" indent="0">
              <a:spcBef>
                <a:spcPct val="0"/>
              </a:spcBef>
              <a:buNone/>
            </a:pPr>
            <a:r>
              <a:rPr lang="en-US" altLang="en-US" sz="1800" dirty="0">
                <a:latin typeface="Arial" panose="020B0604020202020204" pitchFamily="34" charset="0"/>
                <a:cs typeface="Arial" panose="020B0604020202020204" pitchFamily="34" charset="0"/>
              </a:rPr>
              <a:t>BPAs under FAR 13:</a:t>
            </a:r>
          </a:p>
          <a:p>
            <a:pPr marL="342900" indent="-342900">
              <a:spcBef>
                <a:spcPct val="0"/>
              </a:spcBef>
              <a:buAutoNum type="arabicPeriod"/>
            </a:pPr>
            <a:r>
              <a:rPr lang="en-US" altLang="en-US" sz="1800" dirty="0">
                <a:latin typeface="Arial" panose="020B0604020202020204" pitchFamily="34" charset="0"/>
                <a:cs typeface="Arial" panose="020B0604020202020204" pitchFamily="34" charset="0"/>
              </a:rPr>
              <a:t>The agreements are charge accounts that serve to standardize pricing NIH-wide for quick buys.</a:t>
            </a:r>
          </a:p>
          <a:p>
            <a:pPr marL="342900" indent="-342900">
              <a:spcBef>
                <a:spcPct val="0"/>
              </a:spcBef>
              <a:buAutoNum type="arabicPeriod"/>
            </a:pPr>
            <a:r>
              <a:rPr lang="en-US" altLang="en-US" sz="1800" dirty="0">
                <a:latin typeface="Arial" panose="020B0604020202020204" pitchFamily="34" charset="0"/>
                <a:cs typeface="Arial" panose="020B0604020202020204" pitchFamily="34" charset="0"/>
              </a:rPr>
              <a:t>The ordering period is 12 months.</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29CF1B-9214-4B4B-BCA4-4C2E1BE18B98}" type="slidenum">
              <a:rPr kumimoji="0" lang="en-US" altLang="en-US" sz="1100" b="0" i="0" u="none" strike="noStrike" kern="1200" cap="none" spc="0" normalizeH="0" baseline="0" noProof="0" smtClean="0">
                <a:ln>
                  <a:noFill/>
                </a:ln>
                <a:solidFill>
                  <a:srgbClr val="7F7F7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100" b="0" i="0" u="none" strike="noStrike" kern="1200" cap="none" spc="0" normalizeH="0" baseline="0" noProof="0">
              <a:ln>
                <a:noFill/>
              </a:ln>
              <a:solidFill>
                <a:srgbClr val="7F7F7F"/>
              </a:solidFill>
              <a:effectLst/>
              <a:uLnTx/>
              <a:uFillTx/>
              <a:latin typeface="Calibri" panose="020F0502020204030204" pitchFamily="34" charset="0"/>
              <a:ea typeface="+mn-ea"/>
              <a:cs typeface="Arial" panose="020B0604020202020204" pitchFamily="34" charset="0"/>
            </a:endParaRPr>
          </a:p>
        </p:txBody>
      </p:sp>
      <p:sp>
        <p:nvSpPr>
          <p:cNvPr id="2" name="TextBox 1"/>
          <p:cNvSpPr txBox="1"/>
          <p:nvPr/>
        </p:nvSpPr>
        <p:spPr>
          <a:xfrm>
            <a:off x="457200" y="3925215"/>
            <a:ext cx="7162800"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There are over 59 categories that are covered under these BPAs including biological materials, chemicals, lab supplies, short-term temporary help, lab testing services, office supplies, etc.</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327" y="1549636"/>
            <a:ext cx="1479092" cy="1239020"/>
          </a:xfrm>
          <a:prstGeom prst="roundRect">
            <a:avLst>
              <a:gd name="adj" fmla="val 13928"/>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77455">
            <a:off x="7244964" y="3273769"/>
            <a:ext cx="1588973" cy="787480"/>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scene3d>
            <a:camera prst="orthographicFront"/>
            <a:lightRig rig="threePt" dir="t"/>
          </a:scene3d>
          <a:sp3d>
            <a:bevelT/>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2"/>
          <p:cNvSpPr>
            <a:spLocks noGrp="1"/>
          </p:cNvSpPr>
          <p:nvPr>
            <p:ph type="title"/>
          </p:nvPr>
        </p:nvSpPr>
        <p:spPr/>
        <p:txBody>
          <a:bodyPr/>
          <a:lstStyle/>
          <a:p>
            <a:r>
              <a:rPr lang="en-US" altLang="en-US" dirty="0">
                <a:ea typeface="ＭＳ Ｐゴシック" panose="020B0600070205080204" pitchFamily="34" charset="-128"/>
              </a:rPr>
              <a:t>Establishing an OM BPA</a:t>
            </a:r>
            <a:endParaRPr lang="en-US" altLang="en-US" dirty="0"/>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DA504A6-D04B-4327-924C-3F36642BDC45}" type="slidenum">
              <a:rPr kumimoji="0" lang="en-US" altLang="en-US" sz="1100" b="0" i="0" u="none" strike="noStrike" kern="1200" cap="none" spc="0" normalizeH="0" baseline="0" noProof="0" smtClean="0">
                <a:ln>
                  <a:noFill/>
                </a:ln>
                <a:solidFill>
                  <a:srgbClr val="7F7F7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100" b="0" i="0" u="none" strike="noStrike" kern="1200" cap="none" spc="0" normalizeH="0" baseline="0" noProof="0" dirty="0">
              <a:ln>
                <a:noFill/>
              </a:ln>
              <a:solidFill>
                <a:srgbClr val="7F7F7F"/>
              </a:solidFill>
              <a:effectLst/>
              <a:uLnTx/>
              <a:uFillTx/>
              <a:latin typeface="Calibri" panose="020F0502020204030204" pitchFamily="34" charset="0"/>
              <a:ea typeface="+mn-ea"/>
              <a:cs typeface="Arial" panose="020B0604020202020204" pitchFamily="34" charset="0"/>
            </a:endParaRPr>
          </a:p>
        </p:txBody>
      </p:sp>
      <p:sp>
        <p:nvSpPr>
          <p:cNvPr id="2" name="TextBox 1"/>
          <p:cNvSpPr txBox="1"/>
          <p:nvPr/>
        </p:nvSpPr>
        <p:spPr>
          <a:xfrm>
            <a:off x="530679" y="1544913"/>
            <a:ext cx="7581900"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sng" strike="noStrike" kern="1200" cap="none" spc="0" normalizeH="0" baseline="0" noProof="0" dirty="0">
                <a:ln>
                  <a:noFill/>
                </a:ln>
                <a:solidFill>
                  <a:srgbClr val="2F2B20"/>
                </a:solidFill>
                <a:effectLst/>
                <a:uLnTx/>
                <a:uFillTx/>
                <a:latin typeface="Arial" panose="020B0604020202020204" pitchFamily="34" charset="0"/>
                <a:ea typeface="ＭＳ Ｐゴシック" panose="020B0600070205080204" pitchFamily="34" charset="-128"/>
                <a:cs typeface="Arial" panose="020B0604020202020204" pitchFamily="34" charset="0"/>
              </a:rPr>
              <a:t>Open Market (O/M)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ＭＳ Ｐゴシック" panose="020B0600070205080204" pitchFamily="34" charset="-128"/>
                <a:cs typeface="Arial" panose="020B0604020202020204" pitchFamily="34" charset="0"/>
              </a:rPr>
              <a:t>When establishing a BPA, the BPA program considers the following:</a:t>
            </a:r>
          </a:p>
        </p:txBody>
      </p:sp>
      <p:sp>
        <p:nvSpPr>
          <p:cNvPr id="3" name="TextBox 2"/>
          <p:cNvSpPr txBox="1"/>
          <p:nvPr/>
        </p:nvSpPr>
        <p:spPr>
          <a:xfrm>
            <a:off x="1066800" y="4267200"/>
            <a:ext cx="6019800" cy="1631216"/>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Vendor offers discounts against its commercial catalog.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ＭＳ Ｐゴシック" panose="020B0600070205080204" pitchFamily="34" charset="-128"/>
                <a:cs typeface="Arial" panose="020B0604020202020204" pitchFamily="34" charset="0"/>
              </a:rPr>
              <a:t>Must be active in SAM and not on the Excluded Parties List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1066800" y="2590800"/>
            <a:ext cx="6019800" cy="707886"/>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Vendor has products/services that will benefit the NIH </a:t>
            </a:r>
          </a:p>
        </p:txBody>
      </p:sp>
      <p:sp>
        <p:nvSpPr>
          <p:cNvPr id="7" name="TextBox 6"/>
          <p:cNvSpPr txBox="1"/>
          <p:nvPr/>
        </p:nvSpPr>
        <p:spPr>
          <a:xfrm>
            <a:off x="1066800" y="3276600"/>
            <a:ext cx="6019800" cy="1015663"/>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Vendor has past performance (within the last two years) of doing simplified orders (including purchase card) with the NIH</a:t>
            </a:r>
          </a:p>
        </p:txBody>
      </p:sp>
      <p:pic>
        <p:nvPicPr>
          <p:cNvPr id="4" name="Picture 3">
            <a:extLst>
              <a:ext uri="{FF2B5EF4-FFF2-40B4-BE49-F238E27FC236}">
                <a16:creationId xmlns:a16="http://schemas.microsoft.com/office/drawing/2014/main" id="{77825F4F-B37A-96E9-2B64-6E16C7CBA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5260777"/>
            <a:ext cx="1967070" cy="820090"/>
          </a:xfrm>
          <a:prstGeom prst="rect">
            <a:avLst/>
          </a:prstGeom>
        </p:spPr>
      </p:pic>
      <p:pic>
        <p:nvPicPr>
          <p:cNvPr id="8" name="Picture 7">
            <a:extLst>
              <a:ext uri="{FF2B5EF4-FFF2-40B4-BE49-F238E27FC236}">
                <a16:creationId xmlns:a16="http://schemas.microsoft.com/office/drawing/2014/main" id="{AD092BE4-4099-8848-6B63-33A358309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382" y="756295"/>
            <a:ext cx="1407418" cy="15772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F0D9DC-6B2A-402C-A252-05F3D9024589}"/>
              </a:ext>
            </a:extLst>
          </p:cNvPr>
          <p:cNvSpPr txBox="1">
            <a:spLocks/>
          </p:cNvSpPr>
          <p:nvPr/>
        </p:nvSpPr>
        <p:spPr bwMode="auto">
          <a:xfrm>
            <a:off x="0" y="998102"/>
            <a:ext cx="9144000" cy="573523"/>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200" b="1" cap="all" dirty="0">
                <a:solidFill>
                  <a:schemeClr val="bg1"/>
                </a:solidFill>
                <a:latin typeface="Sitka Banner" panose="02000505000000020004" pitchFamily="2" charset="0"/>
              </a:rPr>
              <a:t>Who Are We? The nih!</a:t>
            </a:r>
            <a:endParaRPr kumimoji="0" lang="en-US" sz="4800" b="0" i="0" u="none" strike="noStrike" kern="1200" cap="none" spc="0" normalizeH="0" baseline="0" noProof="0" dirty="0">
              <a:ln>
                <a:noFill/>
              </a:ln>
              <a:solidFill>
                <a:schemeClr val="bg1"/>
              </a:solidFill>
              <a:effectLst/>
              <a:uLnTx/>
              <a:uFillTx/>
              <a:latin typeface="Calibri"/>
              <a:ea typeface="+mj-ea"/>
              <a:cs typeface="+mj-cs"/>
            </a:endParaRPr>
          </a:p>
        </p:txBody>
      </p:sp>
      <p:sp>
        <p:nvSpPr>
          <p:cNvPr id="3" name="TextBox 2">
            <a:extLst>
              <a:ext uri="{FF2B5EF4-FFF2-40B4-BE49-F238E27FC236}">
                <a16:creationId xmlns:a16="http://schemas.microsoft.com/office/drawing/2014/main" id="{7706C18A-7AFA-CF0D-347C-8742B265EC43}"/>
              </a:ext>
            </a:extLst>
          </p:cNvPr>
          <p:cNvSpPr txBox="1"/>
          <p:nvPr/>
        </p:nvSpPr>
        <p:spPr>
          <a:xfrm>
            <a:off x="0" y="1843086"/>
            <a:ext cx="9249799" cy="830997"/>
          </a:xfrm>
          <a:prstGeom prst="rect">
            <a:avLst/>
          </a:prstGeom>
          <a:noFill/>
        </p:spPr>
        <p:txBody>
          <a:bodyPr wrap="square">
            <a:spAutoFit/>
          </a:bodyPr>
          <a:lstStyle/>
          <a:p>
            <a:pPr algn="ctr"/>
            <a:r>
              <a:rPr lang="en-US" sz="1600" b="0" i="0" dirty="0">
                <a:solidFill>
                  <a:srgbClr val="202124"/>
                </a:solidFill>
                <a:effectLst/>
                <a:latin typeface="Arial" panose="020B0604020202020204" pitchFamily="34" charset="0"/>
                <a:cs typeface="Arial" panose="020B0604020202020204" pitchFamily="34" charset="0"/>
              </a:rPr>
              <a:t>NIH is the steward of medical and behavioral research for the Nation. Its mission is </a:t>
            </a:r>
            <a:r>
              <a:rPr lang="en-US" sz="1600" b="0" i="0" dirty="0">
                <a:solidFill>
                  <a:srgbClr val="040C28"/>
                </a:solidFill>
                <a:effectLst/>
                <a:latin typeface="Arial" panose="020B0604020202020204" pitchFamily="34" charset="0"/>
                <a:cs typeface="Arial" panose="020B0604020202020204" pitchFamily="34" charset="0"/>
              </a:rPr>
              <a:t>to seek fundamental knowledge about the nature and behavior of living systems and the application of that knowledge to enhance health, lengthen life, and reduce illness and disability</a:t>
            </a:r>
            <a:r>
              <a:rPr lang="en-US" sz="1600" b="0" i="0" dirty="0">
                <a:solidFill>
                  <a:srgbClr val="202124"/>
                </a:solidFill>
                <a:effectLst/>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256C7EE-2640-8CC2-9B92-0CA4573E3F5C}"/>
              </a:ext>
            </a:extLst>
          </p:cNvPr>
          <p:cNvPicPr>
            <a:picLocks noChangeAspect="1"/>
          </p:cNvPicPr>
          <p:nvPr/>
        </p:nvPicPr>
        <p:blipFill>
          <a:blip r:embed="rId2"/>
          <a:stretch>
            <a:fillRect/>
          </a:stretch>
        </p:blipFill>
        <p:spPr>
          <a:xfrm>
            <a:off x="1484361" y="2785746"/>
            <a:ext cx="5990637" cy="36327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p:txBody>
          <a:bodyPr/>
          <a:lstStyle/>
          <a:p>
            <a:r>
              <a:rPr lang="en-US" altLang="en-US" dirty="0">
                <a:ea typeface="ＭＳ Ｐゴシック" panose="020B0600070205080204" pitchFamily="34" charset="-128"/>
              </a:rPr>
              <a:t>Establishing an OM BPA-Cont’d</a:t>
            </a:r>
            <a:endParaRPr lang="en-US" altLang="en-US" dirty="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7A384B-F255-491A-84FF-8B5BF56AE049}" type="slidenum">
              <a:rPr kumimoji="0" lang="en-US" altLang="en-US" sz="1100" b="0" i="0" u="none" strike="noStrike" kern="1200" cap="none" spc="0" normalizeH="0" baseline="0" noProof="0" smtClean="0">
                <a:ln>
                  <a:noFill/>
                </a:ln>
                <a:solidFill>
                  <a:srgbClr val="7F7F7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100" b="0" i="0" u="none" strike="noStrike" kern="1200" cap="none" spc="0" normalizeH="0" baseline="0" noProof="0">
              <a:ln>
                <a:noFill/>
              </a:ln>
              <a:solidFill>
                <a:srgbClr val="7F7F7F"/>
              </a:solidFill>
              <a:effectLst/>
              <a:uLnTx/>
              <a:uFillTx/>
              <a:latin typeface="Calibri" panose="020F0502020204030204" pitchFamily="34" charset="0"/>
              <a:ea typeface="+mn-ea"/>
              <a:cs typeface="Arial" panose="020B0604020202020204" pitchFamily="34" charset="0"/>
            </a:endParaRPr>
          </a:p>
        </p:txBody>
      </p:sp>
      <p:sp>
        <p:nvSpPr>
          <p:cNvPr id="6" name="TextBox 5"/>
          <p:cNvSpPr txBox="1"/>
          <p:nvPr/>
        </p:nvSpPr>
        <p:spPr>
          <a:xfrm>
            <a:off x="609600" y="1968510"/>
            <a:ext cx="7658102" cy="707886"/>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ＭＳ Ｐゴシック" panose="020B0600070205080204" pitchFamily="34" charset="-128"/>
                <a:cs typeface="Arial" panose="020B0604020202020204" pitchFamily="34" charset="0"/>
              </a:rPr>
              <a:t>Schedule a meeting with BPA Administrators through BPA Helpline</a:t>
            </a:r>
          </a:p>
        </p:txBody>
      </p:sp>
      <p:sp>
        <p:nvSpPr>
          <p:cNvPr id="7" name="TextBox 6"/>
          <p:cNvSpPr txBox="1"/>
          <p:nvPr/>
        </p:nvSpPr>
        <p:spPr>
          <a:xfrm>
            <a:off x="626369" y="2601597"/>
            <a:ext cx="6460231" cy="707886"/>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ＭＳ Ｐゴシック" panose="020B0600070205080204" pitchFamily="34" charset="-128"/>
                <a:cs typeface="Arial" panose="020B0604020202020204" pitchFamily="34" charset="0"/>
              </a:rPr>
              <a:t>Completing the Application and submitting necessary documentation</a:t>
            </a:r>
            <a:endParaRPr kumimoji="0" lang="en-US" altLang="en-US" sz="2000" b="0" i="0" u="none" strike="noStrike" kern="1200" cap="none" spc="0" normalizeH="0" baseline="0" noProof="0" dirty="0">
              <a:ln>
                <a:noFill/>
              </a:ln>
              <a:solidFill>
                <a:srgbClr val="FFCC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2640382"/>
            <a:ext cx="1407418" cy="1577235"/>
          </a:xfrm>
          <a:prstGeom prst="rect">
            <a:avLst/>
          </a:prstGeom>
        </p:spPr>
      </p:pic>
      <p:sp>
        <p:nvSpPr>
          <p:cNvPr id="3" name="TextBox 2">
            <a:extLst>
              <a:ext uri="{FF2B5EF4-FFF2-40B4-BE49-F238E27FC236}">
                <a16:creationId xmlns:a16="http://schemas.microsoft.com/office/drawing/2014/main" id="{DD09ADA3-D17D-8643-BAC1-6E10F88B3E97}"/>
              </a:ext>
            </a:extLst>
          </p:cNvPr>
          <p:cNvSpPr txBox="1"/>
          <p:nvPr/>
        </p:nvSpPr>
        <p:spPr>
          <a:xfrm>
            <a:off x="591671" y="4212981"/>
            <a:ext cx="8229600"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2F2B20"/>
                </a:solidFill>
                <a:effectLst/>
                <a:uLnTx/>
                <a:uFillTx/>
                <a:latin typeface="Arial" panose="020B0604020202020204" pitchFamily="34" charset="0"/>
                <a:ea typeface="ＭＳ Ｐゴシック" panose="020B0600070205080204" pitchFamily="34" charset="-128"/>
                <a:cs typeface="Arial" panose="020B0604020202020204" pitchFamily="34" charset="0"/>
              </a:rPr>
              <a:t>Note:  BPAs are no longer established with new vendors for commodities available under another NIH Strategic Source.  Examples-IT, Conference Support, Communications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title"/>
          </p:nvPr>
        </p:nvSpPr>
        <p:spPr>
          <a:xfrm>
            <a:off x="628650" y="514279"/>
            <a:ext cx="7886700" cy="1325563"/>
          </a:xfrm>
        </p:spPr>
        <p:txBody>
          <a:bodyPr/>
          <a:lstStyle/>
          <a:p>
            <a:pPr algn="ctr"/>
            <a:r>
              <a:rPr lang="en-US" altLang="en-US" b="1" dirty="0"/>
              <a:t>BPA Program Team</a:t>
            </a:r>
          </a:p>
        </p:txBody>
      </p:sp>
      <p:sp>
        <p:nvSpPr>
          <p:cNvPr id="15364"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483689-FE78-4F33-AA40-4EAF32F953C5}" type="slidenum">
              <a:rPr kumimoji="0" lang="en-US" altLang="en-US" sz="1100" b="0" i="0" u="none" strike="noStrike" kern="1200" cap="none" spc="0" normalizeH="0" baseline="0" noProof="0" smtClean="0">
                <a:ln>
                  <a:noFill/>
                </a:ln>
                <a:solidFill>
                  <a:srgbClr val="7F7F7F"/>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100" b="0" i="0" u="none" strike="noStrike" kern="1200" cap="none" spc="0" normalizeH="0" baseline="0" noProof="0">
              <a:ln>
                <a:noFill/>
              </a:ln>
              <a:solidFill>
                <a:srgbClr val="7F7F7F"/>
              </a:solidFill>
              <a:effectLst/>
              <a:uLnTx/>
              <a:uFillTx/>
              <a:latin typeface="Calibri" panose="020F0502020204030204" pitchFamily="34" charset="0"/>
              <a:ea typeface="+mn-ea"/>
              <a:cs typeface="Arial" panose="020B0604020202020204" pitchFamily="34" charset="0"/>
            </a:endParaRPr>
          </a:p>
        </p:txBody>
      </p:sp>
      <p:sp>
        <p:nvSpPr>
          <p:cNvPr id="2" name="TextBox 1"/>
          <p:cNvSpPr txBox="1"/>
          <p:nvPr/>
        </p:nvSpPr>
        <p:spPr>
          <a:xfrm>
            <a:off x="304800" y="1700784"/>
            <a:ext cx="8534400" cy="2529923"/>
          </a:xfrm>
          <a:prstGeom prst="rect">
            <a:avLst/>
          </a:prstGeom>
          <a:noFill/>
        </p:spPr>
        <p:txBody>
          <a:bodyPr wrap="square" rtlCol="0">
            <a:spAutoFit/>
          </a:bodyPr>
          <a:lstStyle/>
          <a:p>
            <a:pPr marL="285750" marR="0" lvl="0" indent="-285750" algn="l" defTabSz="914400" rtl="0" eaLnBrk="0" fontAlgn="base" latinLnBrk="0" hangingPunct="0">
              <a:lnSpc>
                <a:spcPct val="8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Courtney Carter, Procurement Analyst</a:t>
            </a:r>
          </a:p>
          <a:p>
            <a:pPr marL="0" marR="0" lvl="0" indent="0" algn="l" defTabSz="914400" rtl="0" eaLnBrk="0" fontAlgn="base" latinLnBrk="0" hangingPunct="0">
              <a:lnSpc>
                <a:spcPct val="8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8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Micole Cheatham, Procurement Analyst</a:t>
            </a:r>
          </a:p>
          <a:p>
            <a:pPr marL="0" marR="0" lvl="0" indent="0" algn="l" defTabSz="914400" rtl="0" eaLnBrk="0" fontAlgn="base" latinLnBrk="0" hangingPunct="0">
              <a:lnSpc>
                <a:spcPct val="8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8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Rae Mangum (C), Contract Analyst</a:t>
            </a:r>
          </a:p>
          <a:p>
            <a:pPr marL="0" marR="0" lvl="0" indent="0" algn="l" defTabSz="914400" rtl="0" eaLnBrk="0" fontAlgn="base" latinLnBrk="0" hangingPunct="0">
              <a:lnSpc>
                <a:spcPct val="8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8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Wilmer Sorto, Procurement Analyst</a:t>
            </a:r>
          </a:p>
          <a:p>
            <a:pPr marL="0" marR="0" lvl="0" indent="0" algn="l" defTabSz="914400" rtl="0" eaLnBrk="0" fontAlgn="base" latinLnBrk="0" hangingPunct="0">
              <a:lnSpc>
                <a:spcPct val="8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8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Christina Vaughan, Procurement Analyst</a:t>
            </a:r>
          </a:p>
          <a:p>
            <a:pPr marL="285750" marR="0" lvl="0" indent="-285750" algn="l" defTabSz="914400" rtl="0" eaLnBrk="0" fontAlgn="base" latinLnBrk="0" hangingPunct="0">
              <a:lnSpc>
                <a:spcPct val="80000"/>
              </a:lnSpc>
              <a:spcBef>
                <a:spcPct val="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80000"/>
              </a:lnSpc>
              <a:spcBef>
                <a:spcPct val="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srgbClr val="2F2B20"/>
                </a:solidFill>
                <a:effectLst/>
                <a:uLnTx/>
                <a:uFillTx/>
                <a:latin typeface="Arial" panose="020B0604020202020204" pitchFamily="34" charset="0"/>
                <a:ea typeface="+mn-ea"/>
                <a:cs typeface="Arial" panose="020B0604020202020204" pitchFamily="34" charset="0"/>
              </a:rPr>
              <a:t>Nora Rivera, Program Manager/Branch Chief</a:t>
            </a:r>
          </a:p>
        </p:txBody>
      </p:sp>
      <p:pic>
        <p:nvPicPr>
          <p:cNvPr id="5" name="Picture 4" descr="Icon&#10;&#10;Description automatically generated">
            <a:extLst>
              <a:ext uri="{FF2B5EF4-FFF2-40B4-BE49-F238E27FC236}">
                <a16:creationId xmlns:a16="http://schemas.microsoft.com/office/drawing/2014/main" id="{DBD09B63-6B60-AED5-19B5-0DFD68ACF82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0" y="4566738"/>
            <a:ext cx="2590800" cy="17582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piece of paper&#10;&#10;Description automatically generated">
            <a:extLst>
              <a:ext uri="{FF2B5EF4-FFF2-40B4-BE49-F238E27FC236}">
                <a16:creationId xmlns:a16="http://schemas.microsoft.com/office/drawing/2014/main" id="{9ABE716A-A84A-4F08-9E46-1C38143987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848" y="4176936"/>
            <a:ext cx="3189114" cy="1267674"/>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9BFC609F-AFDC-41B3-BFCD-8D192AE8D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132" y="1829337"/>
            <a:ext cx="3226830" cy="1129391"/>
          </a:xfrm>
          <a:prstGeom prst="rect">
            <a:avLst/>
          </a:prstGeom>
        </p:spPr>
      </p:pic>
      <p:pic>
        <p:nvPicPr>
          <p:cNvPr id="7" name="Picture 6" descr="Graphical user interface&#10;&#10;Description automatically generated with low confidence">
            <a:extLst>
              <a:ext uri="{FF2B5EF4-FFF2-40B4-BE49-F238E27FC236}">
                <a16:creationId xmlns:a16="http://schemas.microsoft.com/office/drawing/2014/main" id="{88D826B6-3D60-2ED4-2B40-4F6415FE7B64}"/>
              </a:ext>
            </a:extLst>
          </p:cNvPr>
          <p:cNvPicPr>
            <a:picLocks noChangeAspect="1"/>
          </p:cNvPicPr>
          <p:nvPr/>
        </p:nvPicPr>
        <p:blipFill>
          <a:blip r:embed="rId4"/>
          <a:stretch>
            <a:fillRect/>
          </a:stretch>
        </p:blipFill>
        <p:spPr>
          <a:xfrm>
            <a:off x="336497" y="3125138"/>
            <a:ext cx="3162099" cy="885388"/>
          </a:xfrm>
          <a:prstGeom prst="rect">
            <a:avLst/>
          </a:prstGeom>
        </p:spPr>
      </p:pic>
      <p:pic>
        <p:nvPicPr>
          <p:cNvPr id="11" name="Picture 10">
            <a:extLst>
              <a:ext uri="{FF2B5EF4-FFF2-40B4-BE49-F238E27FC236}">
                <a16:creationId xmlns:a16="http://schemas.microsoft.com/office/drawing/2014/main" id="{AF07EC28-A946-3BA4-CE97-2DD59F1466F7}"/>
              </a:ext>
            </a:extLst>
          </p:cNvPr>
          <p:cNvPicPr>
            <a:picLocks noChangeAspect="1"/>
          </p:cNvPicPr>
          <p:nvPr/>
        </p:nvPicPr>
        <p:blipFill>
          <a:blip r:embed="rId5"/>
          <a:stretch>
            <a:fillRect/>
          </a:stretch>
        </p:blipFill>
        <p:spPr>
          <a:xfrm>
            <a:off x="266416" y="5612068"/>
            <a:ext cx="3264546" cy="865104"/>
          </a:xfrm>
          <a:prstGeom prst="rect">
            <a:avLst/>
          </a:prstGeom>
        </p:spPr>
      </p:pic>
      <p:sp>
        <p:nvSpPr>
          <p:cNvPr id="2" name="Content Placeholder 1"/>
          <p:cNvSpPr>
            <a:spLocks noGrp="1"/>
          </p:cNvSpPr>
          <p:nvPr>
            <p:ph idx="1"/>
          </p:nvPr>
        </p:nvSpPr>
        <p:spPr>
          <a:xfrm>
            <a:off x="3952524" y="2065507"/>
            <a:ext cx="4661797" cy="4411665"/>
          </a:xfrm>
        </p:spPr>
        <p:txBody>
          <a:bodyPr vert="horz" wrap="square" lIns="68580" tIns="34290" rIns="68580" bIns="34290" numCol="1" rtlCol="0" anchor="ctr" anchorCtr="0" compatLnSpc="1">
            <a:prstTxWarp prst="textNoShape">
              <a:avLst/>
            </a:prstTxWarp>
            <a:noAutofit/>
          </a:bodyPr>
          <a:lstStyle/>
          <a:p>
            <a:pPr marL="257175" indent="-171450" eaLnBrk="1" hangingPunct="1">
              <a:lnSpc>
                <a:spcPct val="90000"/>
              </a:lnSpc>
              <a:spcBef>
                <a:spcPts val="0"/>
              </a:spcBef>
              <a:spcAft>
                <a:spcPts val="0"/>
              </a:spcAft>
            </a:pPr>
            <a:r>
              <a:rPr lang="en-US" sz="1600" dirty="0">
                <a:latin typeface="Arial" panose="020B0604020202020204" pitchFamily="34" charset="0"/>
                <a:cs typeface="Arial" panose="020B0604020202020204" pitchFamily="34" charset="0"/>
              </a:rPr>
              <a:t>OLAO, Office of Acquisitions engages in NIH and HHS agency-wide mission support  opportunities:</a:t>
            </a:r>
          </a:p>
          <a:p>
            <a:pPr marL="257175" indent="-171450" eaLnBrk="1" hangingPunct="1">
              <a:lnSpc>
                <a:spcPct val="90000"/>
              </a:lnSpc>
              <a:spcBef>
                <a:spcPts val="0"/>
              </a:spcBef>
              <a:spcAft>
                <a:spcPts val="0"/>
              </a:spcAft>
            </a:pPr>
            <a:endParaRPr lang="en-US" sz="1600" dirty="0">
              <a:latin typeface="Arial" panose="020B0604020202020204" pitchFamily="34" charset="0"/>
              <a:cs typeface="Arial" panose="020B0604020202020204" pitchFamily="34" charset="0"/>
            </a:endParaRPr>
          </a:p>
          <a:p>
            <a:pPr marL="477440" lvl="1" indent="-171450" eaLnBrk="1" hangingPunct="1">
              <a:lnSpc>
                <a:spcPct val="9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Business and Professional Support Services contract for the support of NIH wide professional services.(NIHBPSS) – </a:t>
            </a:r>
            <a:r>
              <a:rPr lang="en-US" i="1" dirty="0">
                <a:latin typeface="Arial" panose="020B0604020202020204" pitchFamily="34" charset="0"/>
                <a:cs typeface="Arial" panose="020B0604020202020204" pitchFamily="34" charset="0"/>
              </a:rPr>
              <a:t>recompete in 2024</a:t>
            </a:r>
          </a:p>
          <a:p>
            <a:pPr marL="477440" lvl="1" indent="-171450" eaLnBrk="1" hangingPunct="1">
              <a:lnSpc>
                <a:spcPct val="9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Long-term Administrative Support Contract (LTASCIII)</a:t>
            </a:r>
          </a:p>
          <a:p>
            <a:pPr marL="477440" lvl="1" indent="-171450" eaLnBrk="1" hangingPunct="1">
              <a:lnSpc>
                <a:spcPct val="9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Public Information and Communication services contract for support of NIH Wide communication efforts. (PICS) – </a:t>
            </a:r>
            <a:r>
              <a:rPr lang="en-US" i="1" dirty="0">
                <a:latin typeface="Arial" panose="020B0604020202020204" pitchFamily="34" charset="0"/>
                <a:cs typeface="Arial" panose="020B0604020202020204" pitchFamily="34" charset="0"/>
              </a:rPr>
              <a:t>recompete in 2024</a:t>
            </a:r>
          </a:p>
          <a:p>
            <a:pPr marL="477440" lvl="1" indent="-171450" eaLnBrk="1" hangingPunct="1">
              <a:lnSpc>
                <a:spcPct val="9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NIH Conference, Administrative and Travel Services Contract (NIHCATS) – </a:t>
            </a:r>
            <a:r>
              <a:rPr lang="en-US" i="1" dirty="0">
                <a:latin typeface="Arial" panose="020B0604020202020204" pitchFamily="34" charset="0"/>
                <a:cs typeface="Arial" panose="020B0604020202020204" pitchFamily="34" charset="0"/>
              </a:rPr>
              <a:t>recompete in 2024</a:t>
            </a:r>
          </a:p>
          <a:p>
            <a:pPr marL="477440" lvl="1" indent="-171450" eaLnBrk="1" hangingPunct="1">
              <a:lnSpc>
                <a:spcPct val="90000"/>
              </a:lnSpc>
              <a:spcBef>
                <a:spcPts val="0"/>
              </a:spcBef>
              <a:spcAft>
                <a:spcPts val="0"/>
              </a:spcAft>
              <a:buFont typeface="Arial" panose="020B0604020202020204" pitchFamily="34" charset="0"/>
              <a:buChar char="•"/>
            </a:pPr>
            <a:r>
              <a:rPr lang="en-US" dirty="0">
                <a:latin typeface="Arial" panose="020B0604020202020204" pitchFamily="34" charset="0"/>
                <a:cs typeface="Arial" panose="020B0604020202020204" pitchFamily="34" charset="0"/>
              </a:rPr>
              <a:t>Others…</a:t>
            </a:r>
          </a:p>
          <a:p>
            <a:pPr marL="0" indent="-171450" eaLnBrk="1" hangingPunct="1">
              <a:lnSpc>
                <a:spcPct val="90000"/>
              </a:lnSpc>
            </a:pPr>
            <a:endParaRPr lang="en-US" sz="1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prstGeom prst="rect">
            <a:avLst/>
          </a:prstGeom>
        </p:spPr>
        <p:txBody>
          <a:bodyPr vert="horz" lIns="91440" tIns="45720" rIns="91440" bIns="45720" rtlCol="0" anchor="ctr">
            <a:normAutofit/>
          </a:bodyPr>
          <a:lstStyle>
            <a:defPPr>
              <a:defRPr lang="en-US"/>
            </a:defPPr>
            <a:lvl1pPr marL="0" algn="r" defTabSz="914400" rtl="0" eaLnBrk="1" fontAlgn="auto" latinLnBrk="0" hangingPunct="1">
              <a:spcBef>
                <a:spcPts val="0"/>
              </a:spcBef>
              <a:spcAft>
                <a:spcPts val="0"/>
              </a:spcAft>
              <a:defRPr sz="619" kern="1200">
                <a:solidFill>
                  <a:srgbClr val="FFFFFF">
                    <a:lumMod val="5000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spcAft>
                <a:spcPts val="450"/>
              </a:spcAft>
              <a:defRPr/>
            </a:pPr>
            <a:fld id="{63818535-92A7-4D54-A9A9-7E9F2DEC1DA9}" type="slidenum">
              <a:rPr lang="en-US" smtClean="0"/>
              <a:pPr defTabSz="685800">
                <a:spcAft>
                  <a:spcPts val="450"/>
                </a:spcAft>
                <a:defRPr/>
              </a:pPr>
              <a:t>22</a:t>
            </a:fld>
            <a:endParaRPr lang="en-US" sz="900">
              <a:solidFill>
                <a:srgbClr val="2F2B20">
                  <a:tint val="75000"/>
                </a:srgbClr>
              </a:solidFill>
              <a:latin typeface="Calibri"/>
            </a:endParaRPr>
          </a:p>
        </p:txBody>
      </p:sp>
      <p:sp>
        <p:nvSpPr>
          <p:cNvPr id="5" name="Title 1">
            <a:extLst>
              <a:ext uri="{FF2B5EF4-FFF2-40B4-BE49-F238E27FC236}">
                <a16:creationId xmlns:a16="http://schemas.microsoft.com/office/drawing/2014/main" id="{3718D066-B75A-B56E-4B5A-036CE3B7D3A0}"/>
              </a:ext>
            </a:extLst>
          </p:cNvPr>
          <p:cNvSpPr txBox="1">
            <a:spLocks/>
          </p:cNvSpPr>
          <p:nvPr/>
        </p:nvSpPr>
        <p:spPr bwMode="auto">
          <a:xfrm>
            <a:off x="0" y="987195"/>
            <a:ext cx="9144000" cy="842142"/>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2800" b="1" cap="all" dirty="0">
                <a:solidFill>
                  <a:schemeClr val="bg1"/>
                </a:solidFill>
                <a:latin typeface="Sitka Banner" panose="02000505000000020004" pitchFamily="2" charset="0"/>
              </a:rPr>
              <a:t>Office of Logistics &amp; Acquisition Operations (OLAO) NIH-WIDE VECHICLES</a:t>
            </a:r>
          </a:p>
        </p:txBody>
      </p:sp>
    </p:spTree>
    <p:extLst>
      <p:ext uri="{BB962C8B-B14F-4D97-AF65-F5344CB8AC3E}">
        <p14:creationId xmlns:p14="http://schemas.microsoft.com/office/powerpoint/2010/main" val="2196727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938408" y="2160740"/>
            <a:ext cx="6934200" cy="4495800"/>
          </a:xfrm>
        </p:spPr>
        <p:txBody>
          <a:bodyPr>
            <a:normAutofit/>
          </a:bodyPr>
          <a:lstStyle/>
          <a:p>
            <a:pPr marL="457200" lvl="1" indent="0">
              <a:buClr>
                <a:srgbClr val="800080"/>
              </a:buClr>
              <a:buNone/>
            </a:pPr>
            <a:endParaRPr lang="en-US" altLang="en-US" sz="2400" dirty="0"/>
          </a:p>
          <a:p>
            <a:pPr lvl="1"/>
            <a:endParaRPr lang="en-US" altLang="en-US" sz="2400" dirty="0"/>
          </a:p>
          <a:p>
            <a:endParaRPr lang="en-US" altLang="en-US" dirty="0"/>
          </a:p>
        </p:txBody>
      </p:sp>
      <p:sp>
        <p:nvSpPr>
          <p:cNvPr id="7" name="Title 1">
            <a:extLst>
              <a:ext uri="{FF2B5EF4-FFF2-40B4-BE49-F238E27FC236}">
                <a16:creationId xmlns:a16="http://schemas.microsoft.com/office/drawing/2014/main" id="{28A92DE8-A6FD-4FA5-A070-72A0EAC0CB87}"/>
              </a:ext>
            </a:extLst>
          </p:cNvPr>
          <p:cNvSpPr txBox="1">
            <a:spLocks/>
          </p:cNvSpPr>
          <p:nvPr/>
        </p:nvSpPr>
        <p:spPr bwMode="auto">
          <a:xfrm>
            <a:off x="0" y="987195"/>
            <a:ext cx="9144000" cy="584775"/>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2800" b="1" cap="all" dirty="0">
                <a:solidFill>
                  <a:schemeClr val="bg1"/>
                </a:solidFill>
                <a:latin typeface="Sitka Banner" panose="02000505000000020004" pitchFamily="2" charset="0"/>
              </a:rPr>
              <a:t>Other contracting VECHICLES</a:t>
            </a:r>
          </a:p>
        </p:txBody>
      </p:sp>
      <p:sp>
        <p:nvSpPr>
          <p:cNvPr id="8" name="Rectangle 7">
            <a:extLst>
              <a:ext uri="{FF2B5EF4-FFF2-40B4-BE49-F238E27FC236}">
                <a16:creationId xmlns:a16="http://schemas.microsoft.com/office/drawing/2014/main" id="{D1D7B243-AA18-4A3A-8DF1-7912CFFFF39E}"/>
              </a:ext>
            </a:extLst>
          </p:cNvPr>
          <p:cNvSpPr/>
          <p:nvPr/>
        </p:nvSpPr>
        <p:spPr>
          <a:xfrm>
            <a:off x="936171" y="1934054"/>
            <a:ext cx="7456657" cy="584775"/>
          </a:xfrm>
          <a:prstGeom prst="rect">
            <a:avLst/>
          </a:prstGeom>
        </p:spPr>
        <p:txBody>
          <a:bodyPr wrap="none">
            <a:spAutoFit/>
          </a:bodyPr>
          <a:lstStyle/>
          <a:p>
            <a:pPr algn="ctr">
              <a:defRPr/>
            </a:pPr>
            <a:r>
              <a:rPr lang="en-US" sz="3200" b="1" dirty="0">
                <a:latin typeface="Arial" panose="020B0604020202020204" pitchFamily="34" charset="0"/>
                <a:cs typeface="Arial" panose="020B0604020202020204" pitchFamily="34" charset="0"/>
              </a:rPr>
              <a:t>GSA Federal Supply Schedules (FSS)</a:t>
            </a:r>
          </a:p>
        </p:txBody>
      </p:sp>
      <p:sp>
        <p:nvSpPr>
          <p:cNvPr id="9" name="object 3">
            <a:extLst>
              <a:ext uri="{FF2B5EF4-FFF2-40B4-BE49-F238E27FC236}">
                <a16:creationId xmlns:a16="http://schemas.microsoft.com/office/drawing/2014/main" id="{10ACACBE-60A4-4BB2-B40E-B84C30CC5B9B}"/>
              </a:ext>
            </a:extLst>
          </p:cNvPr>
          <p:cNvSpPr txBox="1">
            <a:spLocks/>
          </p:cNvSpPr>
          <p:nvPr/>
        </p:nvSpPr>
        <p:spPr>
          <a:xfrm>
            <a:off x="508072" y="2603801"/>
            <a:ext cx="7210043" cy="1364476"/>
          </a:xfrm>
          <a:prstGeom prst="rect">
            <a:avLst/>
          </a:prstGeom>
        </p:spPr>
        <p:txBody>
          <a:bodyPr vert="horz" wrap="square" lIns="0" tIns="0" rIns="0" bIns="0" rtlCol="0">
            <a:spAutoFit/>
          </a:bodyPr>
          <a:lstStyle>
            <a:lvl1pPr marL="342900" indent="-342900" algn="l" defTabSz="457200" rtl="0" eaLnBrk="1" latinLnBrk="0" hangingPunct="1">
              <a:spcBef>
                <a:spcPct val="20000"/>
              </a:spcBef>
              <a:buFont typeface="Arial"/>
              <a:buChar char="•"/>
              <a:defRPr sz="2800" kern="1200">
                <a:solidFill>
                  <a:srgbClr val="434750"/>
                </a:solidFill>
                <a:latin typeface="Source Sans Pro"/>
                <a:ea typeface="+mn-ea"/>
                <a:cs typeface="Source Sans Pro"/>
              </a:defRPr>
            </a:lvl1pPr>
            <a:lvl2pPr marL="742950" indent="-285750" algn="l" defTabSz="457200" rtl="0" eaLnBrk="1" latinLnBrk="0" hangingPunct="1">
              <a:spcBef>
                <a:spcPct val="20000"/>
              </a:spcBef>
              <a:buFont typeface="Arial"/>
              <a:buChar char="–"/>
              <a:defRPr sz="2400" kern="1200">
                <a:solidFill>
                  <a:srgbClr val="434750"/>
                </a:solidFill>
                <a:latin typeface="Source Sans Pro"/>
                <a:ea typeface="+mn-ea"/>
                <a:cs typeface="Source Sans Pro"/>
              </a:defRPr>
            </a:lvl2pPr>
            <a:lvl3pPr marL="1143000" indent="-228600" algn="l" defTabSz="457200" rtl="0" eaLnBrk="1" latinLnBrk="0" hangingPunct="1">
              <a:spcBef>
                <a:spcPct val="20000"/>
              </a:spcBef>
              <a:buFont typeface="Arial"/>
              <a:buChar char="•"/>
              <a:defRPr sz="2000" kern="1200">
                <a:solidFill>
                  <a:srgbClr val="434750"/>
                </a:solidFill>
                <a:latin typeface="Source Sans Pro"/>
                <a:ea typeface="+mn-ea"/>
                <a:cs typeface="Source Sans Pro"/>
              </a:defRPr>
            </a:lvl3pPr>
            <a:lvl4pPr marL="1600200" indent="-228600" algn="l" defTabSz="457200" rtl="0" eaLnBrk="1" latinLnBrk="0" hangingPunct="1">
              <a:spcBef>
                <a:spcPct val="20000"/>
              </a:spcBef>
              <a:buFont typeface="Arial"/>
              <a:buChar char="–"/>
              <a:defRPr sz="1800" kern="1200">
                <a:solidFill>
                  <a:srgbClr val="434750"/>
                </a:solidFill>
                <a:latin typeface="Source Sans Pro"/>
                <a:ea typeface="+mn-ea"/>
                <a:cs typeface="Source Sans Pro"/>
              </a:defRPr>
            </a:lvl4pPr>
            <a:lvl5pPr marL="2057400" indent="-228600" algn="l" defTabSz="457200" rtl="0" eaLnBrk="1" latinLnBrk="0" hangingPunct="1">
              <a:spcBef>
                <a:spcPct val="20000"/>
              </a:spcBef>
              <a:buFont typeface="Arial"/>
              <a:buChar char="»"/>
              <a:defRPr sz="1800" kern="1200">
                <a:solidFill>
                  <a:srgbClr val="434750"/>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Bef>
                <a:spcPts val="1000"/>
              </a:spcBef>
              <a:spcAft>
                <a:spcPts val="0"/>
              </a:spcAft>
              <a:buClr>
                <a:srgbClr val="0070C0"/>
              </a:buClr>
              <a:buSzPct val="80000"/>
              <a:buFont typeface="Wingdings 3" charset="2"/>
              <a:buChar char=""/>
              <a:defRPr/>
            </a:pPr>
            <a:r>
              <a:rPr lang="en-US" altLang="en-US" sz="1800" dirty="0">
                <a:solidFill>
                  <a:schemeClr val="tx1"/>
                </a:solidFill>
                <a:latin typeface="Arial" panose="020B0604020202020204" pitchFamily="34" charset="0"/>
                <a:cs typeface="Arial" panose="020B0604020202020204" pitchFamily="34" charset="0"/>
              </a:rPr>
              <a:t>Website: </a:t>
            </a:r>
            <a:r>
              <a:rPr lang="en-US" altLang="en-US" sz="1800" u="sng" dirty="0">
                <a:solidFill>
                  <a:schemeClr val="accent4">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www.gsa.gov</a:t>
            </a:r>
            <a:r>
              <a:rPr lang="en-US" altLang="en-US" sz="1800" dirty="0">
                <a:solidFill>
                  <a:schemeClr val="accent4">
                    <a:lumMod val="75000"/>
                  </a:schemeClr>
                </a:solidFill>
                <a:latin typeface="Arial" panose="020B0604020202020204" pitchFamily="34" charset="0"/>
                <a:cs typeface="Arial" panose="020B0604020202020204" pitchFamily="34" charset="0"/>
              </a:rPr>
              <a:t> </a:t>
            </a:r>
          </a:p>
          <a:p>
            <a:pPr lvl="1" fontAlgn="auto">
              <a:spcBef>
                <a:spcPts val="1000"/>
              </a:spcBef>
              <a:spcAft>
                <a:spcPts val="0"/>
              </a:spcAft>
              <a:buClr>
                <a:srgbClr val="0070C0"/>
              </a:buClr>
              <a:buSzPct val="80000"/>
              <a:buFont typeface="Wingdings 3" charset="2"/>
              <a:buChar char=""/>
              <a:defRPr/>
            </a:pPr>
            <a:r>
              <a:rPr lang="en-US" altLang="en-US" sz="1800" dirty="0">
                <a:solidFill>
                  <a:schemeClr val="tx1"/>
                </a:solidFill>
                <a:latin typeface="Arial" panose="020B0604020202020204" pitchFamily="34" charset="0"/>
                <a:cs typeface="Arial" panose="020B0604020202020204" pitchFamily="34" charset="0"/>
              </a:rPr>
              <a:t>GSA RFQs posted on GSA E-Buy</a:t>
            </a:r>
            <a:r>
              <a:rPr lang="en-US" altLang="en-US" sz="1800" dirty="0">
                <a:solidFill>
                  <a:schemeClr val="accent4">
                    <a:lumMod val="75000"/>
                  </a:schemeClr>
                </a:solidFill>
                <a:latin typeface="Arial" panose="020B0604020202020204" pitchFamily="34" charset="0"/>
                <a:cs typeface="Arial" panose="020B0604020202020204" pitchFamily="34" charset="0"/>
              </a:rPr>
              <a:t>:  </a:t>
            </a:r>
            <a:r>
              <a:rPr lang="en-US" altLang="en-US" sz="1800" u="sng" dirty="0">
                <a:solidFill>
                  <a:schemeClr val="accent4">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https://www.ebuy.gsa.gov/</a:t>
            </a:r>
            <a:endParaRPr lang="en-US" altLang="en-US" sz="1800" dirty="0">
              <a:solidFill>
                <a:schemeClr val="accent4">
                  <a:lumMod val="75000"/>
                </a:schemeClr>
              </a:solidFill>
              <a:latin typeface="Arial" panose="020B0604020202020204" pitchFamily="34" charset="0"/>
              <a:cs typeface="Arial" panose="020B0604020202020204" pitchFamily="34" charset="0"/>
            </a:endParaRPr>
          </a:p>
          <a:p>
            <a:pPr lvl="1" fontAlgn="auto">
              <a:spcBef>
                <a:spcPts val="1000"/>
              </a:spcBef>
              <a:spcAft>
                <a:spcPts val="0"/>
              </a:spcAft>
              <a:buClr>
                <a:srgbClr val="0070C0"/>
              </a:buClr>
              <a:buSzPct val="80000"/>
              <a:buFont typeface="Wingdings 3" charset="2"/>
              <a:buChar char=""/>
              <a:defRPr/>
            </a:pPr>
            <a:r>
              <a:rPr lang="en-US" altLang="en-US" sz="1800" dirty="0">
                <a:solidFill>
                  <a:schemeClr val="tx1"/>
                </a:solidFill>
                <a:latin typeface="Arial" panose="020B0604020202020204" pitchFamily="34" charset="0"/>
                <a:cs typeface="Arial" panose="020B0604020202020204" pitchFamily="34" charset="0"/>
              </a:rPr>
              <a:t>GSA Advantage ordering tool used by buyers to order against GSA Schedule Contracts:  </a:t>
            </a:r>
            <a:r>
              <a:rPr lang="en-US" altLang="en-US" sz="1800" u="sng" dirty="0">
                <a:solidFill>
                  <a:schemeClr val="accent4">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https://www.gsaadvantage.gov</a:t>
            </a:r>
            <a:r>
              <a:rPr lang="en-US" altLang="en-US" sz="1800" dirty="0">
                <a:solidFill>
                  <a:schemeClr val="accent4">
                    <a:lumMod val="7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22D015A5-554B-49C3-AB13-9A747DFB67DA}"/>
              </a:ext>
            </a:extLst>
          </p:cNvPr>
          <p:cNvSpPr txBox="1"/>
          <p:nvPr/>
        </p:nvSpPr>
        <p:spPr>
          <a:xfrm>
            <a:off x="2277123" y="4167610"/>
            <a:ext cx="4589754" cy="584775"/>
          </a:xfrm>
          <a:prstGeom prst="rect">
            <a:avLst/>
          </a:prstGeom>
          <a:noFill/>
        </p:spPr>
        <p:txBody>
          <a:bodyPr wrap="square">
            <a:spAutoFit/>
          </a:bodyPr>
          <a:lstStyle/>
          <a:p>
            <a:pPr algn="ct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2023 GSA Buys</a:t>
            </a:r>
            <a:endParaRPr lang="en-US"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7F07567-F631-4213-BCF3-6B1233CF30C1}"/>
              </a:ext>
            </a:extLst>
          </p:cNvPr>
          <p:cNvSpPr txBox="1"/>
          <p:nvPr/>
        </p:nvSpPr>
        <p:spPr>
          <a:xfrm>
            <a:off x="936171" y="4836972"/>
            <a:ext cx="7053943" cy="836126"/>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OA = $868,113,892.27 with a total of 2,507 actions</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rPr>
              <a:t>Delegated = $30,360,010.53 with a total of 1,384 actions</a:t>
            </a:r>
          </a:p>
        </p:txBody>
      </p:sp>
    </p:spTree>
    <p:extLst>
      <p:ext uri="{BB962C8B-B14F-4D97-AF65-F5344CB8AC3E}">
        <p14:creationId xmlns:p14="http://schemas.microsoft.com/office/powerpoint/2010/main" val="1114815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5E234A5-5E5C-48F9-AFB3-570923ABE043}"/>
              </a:ext>
            </a:extLst>
          </p:cNvPr>
          <p:cNvSpPr txBox="1">
            <a:spLocks/>
          </p:cNvSpPr>
          <p:nvPr/>
        </p:nvSpPr>
        <p:spPr bwMode="auto">
          <a:xfrm>
            <a:off x="0" y="987196"/>
            <a:ext cx="9144000" cy="584429"/>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600" b="1" cap="all" dirty="0">
                <a:solidFill>
                  <a:schemeClr val="bg1"/>
                </a:solidFill>
                <a:latin typeface="Sitka Banner" panose="02000505000000020004" pitchFamily="2" charset="0"/>
              </a:rPr>
              <a:t>Electronic bid board listing </a:t>
            </a:r>
          </a:p>
        </p:txBody>
      </p:sp>
      <p:sp>
        <p:nvSpPr>
          <p:cNvPr id="7" name="Content Placeholder 6">
            <a:extLst>
              <a:ext uri="{FF2B5EF4-FFF2-40B4-BE49-F238E27FC236}">
                <a16:creationId xmlns:a16="http://schemas.microsoft.com/office/drawing/2014/main" id="{E78EBD27-D5B8-47DB-BA51-076D2CD01BEE}"/>
              </a:ext>
            </a:extLst>
          </p:cNvPr>
          <p:cNvSpPr txBox="1">
            <a:spLocks noGrp="1"/>
          </p:cNvSpPr>
          <p:nvPr>
            <p:ph idx="1"/>
          </p:nvPr>
        </p:nvSpPr>
        <p:spPr>
          <a:xfrm>
            <a:off x="692458" y="3181178"/>
            <a:ext cx="7586878" cy="3026470"/>
          </a:xfrm>
          <a:prstGeom prst="rect">
            <a:avLst/>
          </a:prstGeom>
          <a:noFill/>
        </p:spPr>
        <p:txBody>
          <a:bodyPr wrap="square">
            <a:spAutoFit/>
          </a:bodyPr>
          <a:lstStyle/>
          <a:p>
            <a:r>
              <a:rPr lang="en-US" sz="1600" b="1" i="0" dirty="0">
                <a:solidFill>
                  <a:srgbClr val="4D4D4F"/>
                </a:solidFill>
                <a:effectLst/>
                <a:latin typeface="Arial" panose="020B0604020202020204" pitchFamily="34" charset="0"/>
                <a:cs typeface="Arial" panose="020B0604020202020204" pitchFamily="34" charset="0"/>
              </a:rPr>
              <a:t>National Cancer Institute (NCI): </a:t>
            </a:r>
            <a:r>
              <a:rPr lang="en-US" sz="1600" u="sng"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https://www.cancer.gov/about-nci/contracts/opportunities/bidboard</a:t>
            </a:r>
            <a:endParaRPr lang="en-US" sz="1600" u="sng" dirty="0">
              <a:solidFill>
                <a:srgbClr val="002060"/>
              </a:solidFill>
              <a:latin typeface="Arial" panose="020B0604020202020204" pitchFamily="34" charset="0"/>
              <a:cs typeface="Arial" panose="020B0604020202020204" pitchFamily="34" charset="0"/>
            </a:endParaRPr>
          </a:p>
          <a:p>
            <a:r>
              <a:rPr lang="en-US" sz="1600" b="1" i="0" dirty="0">
                <a:solidFill>
                  <a:srgbClr val="4D4D4F"/>
                </a:solidFill>
                <a:effectLst/>
                <a:latin typeface="Arial" panose="020B0604020202020204" pitchFamily="34" charset="0"/>
                <a:cs typeface="Arial" panose="020B0604020202020204" pitchFamily="34" charset="0"/>
              </a:rPr>
              <a:t>National Institute on Drug Abuse (NIDA): </a:t>
            </a:r>
            <a:r>
              <a:rPr lang="en-US" sz="1600" u="sng"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https://nida.nih.gov/funding/nida-office-acquisitions-contracting#Bidboard</a:t>
            </a:r>
            <a:endParaRPr lang="en-US" sz="1600" u="sng" dirty="0">
              <a:solidFill>
                <a:srgbClr val="002060"/>
              </a:solidFill>
              <a:latin typeface="Arial" panose="020B0604020202020204" pitchFamily="34" charset="0"/>
              <a:cs typeface="Arial" panose="020B0604020202020204" pitchFamily="34" charset="0"/>
            </a:endParaRPr>
          </a:p>
          <a:p>
            <a:r>
              <a:rPr lang="en-US" sz="1600" b="1" i="0" dirty="0">
                <a:solidFill>
                  <a:srgbClr val="4D4D4F"/>
                </a:solidFill>
                <a:effectLst/>
                <a:latin typeface="Arial" panose="020B0604020202020204" pitchFamily="34" charset="0"/>
                <a:cs typeface="Arial" panose="020B0604020202020204" pitchFamily="34" charset="0"/>
              </a:rPr>
              <a:t>National Institute of Environmental Health Sciences (NIEHS): </a:t>
            </a:r>
            <a:r>
              <a:rPr lang="en-US" sz="1600" b="0" i="0" u="sng" dirty="0">
                <a:solidFill>
                  <a:srgbClr val="00206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https://www.niehs.nih.gov/about/orgchart/om/oa/bidboard/index.cfm</a:t>
            </a:r>
            <a:endParaRPr lang="en-US" sz="1600" b="0" i="0" u="sng" dirty="0">
              <a:solidFill>
                <a:srgbClr val="002060"/>
              </a:solidFill>
              <a:effectLst/>
              <a:latin typeface="Arial" panose="020B0604020202020204" pitchFamily="34" charset="0"/>
              <a:cs typeface="Arial" panose="020B0604020202020204" pitchFamily="34" charset="0"/>
            </a:endParaRPr>
          </a:p>
          <a:p>
            <a:r>
              <a:rPr lang="en-US" sz="1600" b="1" i="0" dirty="0">
                <a:solidFill>
                  <a:srgbClr val="4D4D4F"/>
                </a:solidFill>
                <a:effectLst/>
                <a:latin typeface="Arial" panose="020B0604020202020204" pitchFamily="34" charset="0"/>
                <a:cs typeface="Arial" panose="020B0604020202020204" pitchFamily="34" charset="0"/>
              </a:rPr>
              <a:t>National Library of Medicine (NLM): </a:t>
            </a:r>
            <a:r>
              <a:rPr lang="en-US" sz="1600" u="sng"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https://www.nlm.nih.gov/oam/curbusopp.html</a:t>
            </a:r>
            <a:endParaRPr lang="en-US" sz="1600" u="sng" dirty="0">
              <a:solidFill>
                <a:srgbClr val="002060"/>
              </a:solidFill>
              <a:latin typeface="Arial" panose="020B0604020202020204" pitchFamily="34" charset="0"/>
              <a:cs typeface="Arial" panose="020B0604020202020204" pitchFamily="34" charset="0"/>
            </a:endParaRPr>
          </a:p>
          <a:p>
            <a:r>
              <a:rPr lang="en-US" sz="1600" b="1" i="0" dirty="0">
                <a:solidFill>
                  <a:srgbClr val="4D4D4F"/>
                </a:solidFill>
                <a:effectLst/>
                <a:latin typeface="Arial" panose="020B0604020202020204" pitchFamily="34" charset="0"/>
                <a:cs typeface="Arial" panose="020B0604020202020204" pitchFamily="34" charset="0"/>
              </a:rPr>
              <a:t>Office of Research Facilities Development &amp; Operations (ORF): </a:t>
            </a:r>
            <a:r>
              <a:rPr lang="en-US" sz="1600" u="sng" dirty="0">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https://orf.od.nih.gov/Acquisitions/AEContracting/Pages/ORF-Bid-Board.aspx </a:t>
            </a:r>
            <a:endParaRPr lang="en-US" sz="1600" u="sng"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E4586C2-1293-45ED-4A2D-225E485B2BD9}"/>
              </a:ext>
            </a:extLst>
          </p:cNvPr>
          <p:cNvSpPr txBox="1"/>
          <p:nvPr/>
        </p:nvSpPr>
        <p:spPr>
          <a:xfrm>
            <a:off x="69741" y="1683713"/>
            <a:ext cx="9004515" cy="1477328"/>
          </a:xfrm>
          <a:prstGeom prst="rect">
            <a:avLst/>
          </a:prstGeom>
          <a:noFill/>
        </p:spPr>
        <p:txBody>
          <a:bodyPr wrap="square">
            <a:spAutoFit/>
          </a:bodyPr>
          <a:lstStyle/>
          <a:p>
            <a:pPr algn="ctr" fontAlgn="base"/>
            <a:r>
              <a:rPr lang="en-US" b="1" i="0" dirty="0">
                <a:solidFill>
                  <a:srgbClr val="000000"/>
                </a:solidFill>
                <a:effectLst/>
                <a:latin typeface="Arial" panose="020B0604020202020204" pitchFamily="34" charset="0"/>
                <a:cs typeface="Arial" panose="020B0604020202020204" pitchFamily="34" charset="0"/>
              </a:rPr>
              <a:t>NIH Bid Board: Notice of Proposed Contract Actions Posted in Accordance with FAR 5.101(a)(2)</a:t>
            </a:r>
          </a:p>
          <a:p>
            <a:pPr algn="ctr" fontAlgn="base"/>
            <a:r>
              <a:rPr lang="en-US" b="0" i="0" dirty="0">
                <a:solidFill>
                  <a:srgbClr val="000000"/>
                </a:solidFill>
                <a:effectLst/>
                <a:latin typeface="Arial" panose="020B0604020202020204" pitchFamily="34" charset="0"/>
                <a:cs typeface="Arial" panose="020B0604020202020204" pitchFamily="34" charset="0"/>
              </a:rPr>
              <a:t>The NIH electronic Bid Board is a new online bid board developed to increase competition and awareness for proposed contract actions expected to exceed $15,000 but not expected to exceed a $25,000 acquisition threshold.</a:t>
            </a:r>
          </a:p>
        </p:txBody>
      </p:sp>
      <p:sp>
        <p:nvSpPr>
          <p:cNvPr id="4" name="TextBox 3">
            <a:extLst>
              <a:ext uri="{FF2B5EF4-FFF2-40B4-BE49-F238E27FC236}">
                <a16:creationId xmlns:a16="http://schemas.microsoft.com/office/drawing/2014/main" id="{4637B687-B4EB-67DA-DEFB-5517D95C7B96}"/>
              </a:ext>
            </a:extLst>
          </p:cNvPr>
          <p:cNvSpPr txBox="1"/>
          <p:nvPr/>
        </p:nvSpPr>
        <p:spPr>
          <a:xfrm>
            <a:off x="5146501" y="6227785"/>
            <a:ext cx="6550257" cy="292388"/>
          </a:xfrm>
          <a:prstGeom prst="rect">
            <a:avLst/>
          </a:prstGeom>
          <a:noFill/>
        </p:spPr>
        <p:txBody>
          <a:bodyPr wrap="square" rtlCol="0">
            <a:spAutoFit/>
          </a:bodyPr>
          <a:lstStyle/>
          <a:p>
            <a:r>
              <a:rPr lang="en-US" sz="1300"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Bid Board Link: National Institutes of Health (NIH)</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07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0AD5EE-026C-4439-B511-A6ECB5C2D8AE}"/>
              </a:ext>
            </a:extLst>
          </p:cNvPr>
          <p:cNvSpPr txBox="1">
            <a:spLocks/>
          </p:cNvSpPr>
          <p:nvPr/>
        </p:nvSpPr>
        <p:spPr bwMode="auto">
          <a:xfrm>
            <a:off x="0" y="3530247"/>
            <a:ext cx="9144000" cy="700070"/>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a:defRPr/>
            </a:pPr>
            <a:endParaRPr kumimoji="0" lang="en-US" sz="4400" b="0" i="0" u="none" strike="noStrike" kern="1200" cap="none" spc="0" normalizeH="0" baseline="0" noProof="0" dirty="0">
              <a:ln>
                <a:noFill/>
              </a:ln>
              <a:solidFill>
                <a:schemeClr val="bg1"/>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A111124F-785C-96C7-9DFC-5EAA5BBEB647}"/>
              </a:ext>
            </a:extLst>
          </p:cNvPr>
          <p:cNvPicPr>
            <a:picLocks noChangeAspect="1"/>
          </p:cNvPicPr>
          <p:nvPr/>
        </p:nvPicPr>
        <p:blipFill>
          <a:blip r:embed="rId3"/>
          <a:stretch>
            <a:fillRect/>
          </a:stretch>
        </p:blipFill>
        <p:spPr>
          <a:xfrm>
            <a:off x="868359" y="3453525"/>
            <a:ext cx="7407282" cy="853514"/>
          </a:xfrm>
          <a:prstGeom prst="rect">
            <a:avLst/>
          </a:prstGeom>
        </p:spPr>
      </p:pic>
    </p:spTree>
    <p:extLst>
      <p:ext uri="{BB962C8B-B14F-4D97-AF65-F5344CB8AC3E}">
        <p14:creationId xmlns:p14="http://schemas.microsoft.com/office/powerpoint/2010/main" val="79839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22E5659F-8212-4CAD-8F6B-08AB9BA4655C}"/>
              </a:ext>
            </a:extLst>
          </p:cNvPr>
          <p:cNvSpPr/>
          <p:nvPr/>
        </p:nvSpPr>
        <p:spPr>
          <a:xfrm>
            <a:off x="475291" y="4645735"/>
            <a:ext cx="2919527" cy="17592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ln>
                <a:solidFill>
                  <a:srgbClr val="FF9900"/>
                </a:solidFill>
              </a:ln>
              <a:no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8795C94-FFB0-4851-8826-1BC8E8971EEC}"/>
              </a:ext>
              <a:ext uri="{C183D7F6-B498-43B3-948B-1728B52AA6E4}">
                <adec:decorative xmlns:adec="http://schemas.microsoft.com/office/drawing/2017/decorative" val="1"/>
              </a:ext>
            </a:extLst>
          </p:cNvPr>
          <p:cNvSpPr txBox="1"/>
          <p:nvPr/>
        </p:nvSpPr>
        <p:spPr>
          <a:xfrm>
            <a:off x="6186392" y="3618961"/>
            <a:ext cx="2772040" cy="306467"/>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32160" indent="-13216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69AF9820-9AD1-45C5-890F-9C4D33F7CF14}"/>
              </a:ext>
              <a:ext uri="{C183D7F6-B498-43B3-948B-1728B52AA6E4}">
                <adec:decorative xmlns:adec="http://schemas.microsoft.com/office/drawing/2017/decorative" val="1"/>
              </a:ext>
            </a:extLst>
          </p:cNvPr>
          <p:cNvSpPr txBox="1"/>
          <p:nvPr/>
        </p:nvSpPr>
        <p:spPr>
          <a:xfrm>
            <a:off x="6197767" y="3620407"/>
            <a:ext cx="2772040" cy="306467"/>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32160" indent="-13216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p:txBody>
      </p:sp>
      <p:sp>
        <p:nvSpPr>
          <p:cNvPr id="32" name="Title 1">
            <a:extLst>
              <a:ext uri="{FF2B5EF4-FFF2-40B4-BE49-F238E27FC236}">
                <a16:creationId xmlns:a16="http://schemas.microsoft.com/office/drawing/2014/main" id="{D18B0A95-246A-4CF4-9341-80A483BFB5D3}"/>
              </a:ext>
            </a:extLst>
          </p:cNvPr>
          <p:cNvSpPr txBox="1">
            <a:spLocks/>
          </p:cNvSpPr>
          <p:nvPr/>
        </p:nvSpPr>
        <p:spPr bwMode="auto">
          <a:xfrm>
            <a:off x="0" y="998102"/>
            <a:ext cx="9144000" cy="633458"/>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Sitka Banner" panose="02000505000000020004" pitchFamily="2" charset="0"/>
              </a:rPr>
              <a:t>Who Should I talk to?   When?  And About What?</a:t>
            </a:r>
            <a:endParaRPr kumimoji="0" lang="en-US" sz="6600" b="1" i="0" u="none" strike="noStrike" kern="1200" cap="none" spc="0" normalizeH="0" baseline="0" noProof="0" dirty="0">
              <a:ln>
                <a:noFill/>
              </a:ln>
              <a:solidFill>
                <a:schemeClr val="bg1"/>
              </a:solidFill>
              <a:effectLst/>
              <a:uLnTx/>
              <a:uFillTx/>
              <a:latin typeface="Sitka Banner" panose="02000505000000020004" pitchFamily="2" charset="0"/>
            </a:endParaRPr>
          </a:p>
        </p:txBody>
      </p:sp>
      <p:grpSp>
        <p:nvGrpSpPr>
          <p:cNvPr id="30" name="Group 19" descr="NIH staff team includes Program Officers, Scientific Review Officers, and Grants Management Officers">
            <a:extLst>
              <a:ext uri="{FF2B5EF4-FFF2-40B4-BE49-F238E27FC236}">
                <a16:creationId xmlns:a16="http://schemas.microsoft.com/office/drawing/2014/main" id="{3B6A09D4-D167-44C7-BBA8-592CAE6027DD}"/>
              </a:ext>
            </a:extLst>
          </p:cNvPr>
          <p:cNvGrpSpPr>
            <a:grpSpLocks/>
          </p:cNvGrpSpPr>
          <p:nvPr/>
        </p:nvGrpSpPr>
        <p:grpSpPr bwMode="auto">
          <a:xfrm>
            <a:off x="1473313" y="2299390"/>
            <a:ext cx="6515090" cy="1678514"/>
            <a:chOff x="342900" y="2213535"/>
            <a:chExt cx="8686780" cy="2238781"/>
          </a:xfrm>
        </p:grpSpPr>
        <p:sp>
          <p:nvSpPr>
            <p:cNvPr id="36" name="Text Box 7">
              <a:extLst>
                <a:ext uri="{FF2B5EF4-FFF2-40B4-BE49-F238E27FC236}">
                  <a16:creationId xmlns:a16="http://schemas.microsoft.com/office/drawing/2014/main" id="{104C0F25-3648-4929-8686-D3E65055515A}"/>
                </a:ext>
              </a:extLst>
            </p:cNvPr>
            <p:cNvSpPr txBox="1">
              <a:spLocks noChangeArrowheads="1"/>
            </p:cNvSpPr>
            <p:nvPr/>
          </p:nvSpPr>
          <p:spPr bwMode="auto">
            <a:xfrm>
              <a:off x="3314698" y="2213535"/>
              <a:ext cx="2666998" cy="615763"/>
            </a:xfrm>
            <a:prstGeom prst="rect">
              <a:avLst/>
            </a:prstGeom>
            <a:noFill/>
            <a:ln w="19050">
              <a:solidFill>
                <a:schemeClr val="accent5"/>
              </a:solidFill>
            </a:ln>
          </p:spPr>
          <p:txBody>
            <a:bodyPr>
              <a:spAutoFit/>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b="1" dirty="0">
                  <a:solidFill>
                    <a:schemeClr val="accent1"/>
                  </a:solidFill>
                  <a:latin typeface="+mj-lt"/>
                </a:rPr>
                <a:t>NIH People</a:t>
              </a:r>
              <a:endParaRPr lang="en-US" altLang="en-US" sz="1800" b="1" dirty="0">
                <a:solidFill>
                  <a:schemeClr val="accent1"/>
                </a:solidFill>
                <a:latin typeface="+mj-lt"/>
              </a:endParaRPr>
            </a:p>
          </p:txBody>
        </p:sp>
        <p:sp>
          <p:nvSpPr>
            <p:cNvPr id="37" name="Text Box 8">
              <a:extLst>
                <a:ext uri="{FF2B5EF4-FFF2-40B4-BE49-F238E27FC236}">
                  <a16:creationId xmlns:a16="http://schemas.microsoft.com/office/drawing/2014/main" id="{9F39E57E-947A-44E7-A7A8-30C458C2510C}"/>
                </a:ext>
              </a:extLst>
            </p:cNvPr>
            <p:cNvSpPr txBox="1">
              <a:spLocks noChangeArrowheads="1"/>
            </p:cNvSpPr>
            <p:nvPr/>
          </p:nvSpPr>
          <p:spPr bwMode="auto">
            <a:xfrm>
              <a:off x="342900" y="3428387"/>
              <a:ext cx="2666998" cy="749556"/>
            </a:xfrm>
            <a:prstGeom prst="rect">
              <a:avLst/>
            </a:prstGeom>
            <a:noFill/>
            <a:ln w="19050"/>
          </p:spPr>
          <p:style>
            <a:lnRef idx="2">
              <a:schemeClr val="accent5"/>
            </a:lnRef>
            <a:fillRef idx="1">
              <a:schemeClr val="lt1"/>
            </a:fillRef>
            <a:effectRef idx="0">
              <a:schemeClr val="accent5"/>
            </a:effectRef>
            <a:fontRef idx="minor">
              <a:schemeClr val="dk1"/>
            </a:fontRef>
          </p:style>
          <p:txBody>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1500" b="1" dirty="0">
                  <a:solidFill>
                    <a:schemeClr val="accent4">
                      <a:lumMod val="75000"/>
                    </a:schemeClr>
                  </a:solidFill>
                  <a:latin typeface="+mj-lt"/>
                </a:rPr>
                <a:t>Program Officer</a:t>
              </a:r>
            </a:p>
          </p:txBody>
        </p:sp>
        <p:sp>
          <p:nvSpPr>
            <p:cNvPr id="38" name="Line 11">
              <a:extLst>
                <a:ext uri="{FF2B5EF4-FFF2-40B4-BE49-F238E27FC236}">
                  <a16:creationId xmlns:a16="http://schemas.microsoft.com/office/drawing/2014/main" id="{1CE7E9AB-83F5-4839-B958-D6AC618B8E05}"/>
                </a:ext>
              </a:extLst>
            </p:cNvPr>
            <p:cNvSpPr>
              <a:spLocks noChangeShapeType="1"/>
            </p:cNvSpPr>
            <p:nvPr/>
          </p:nvSpPr>
          <p:spPr bwMode="auto">
            <a:xfrm>
              <a:off x="1676399" y="3047257"/>
              <a:ext cx="6019795" cy="0"/>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sz="1350" dirty="0"/>
            </a:p>
          </p:txBody>
        </p:sp>
        <p:sp>
          <p:nvSpPr>
            <p:cNvPr id="39" name="Line 13">
              <a:extLst>
                <a:ext uri="{FF2B5EF4-FFF2-40B4-BE49-F238E27FC236}">
                  <a16:creationId xmlns:a16="http://schemas.microsoft.com/office/drawing/2014/main" id="{A0317ED8-2AFD-4374-B80E-7F5B683D02B2}"/>
                </a:ext>
              </a:extLst>
            </p:cNvPr>
            <p:cNvSpPr>
              <a:spLocks noChangeShapeType="1"/>
            </p:cNvSpPr>
            <p:nvPr/>
          </p:nvSpPr>
          <p:spPr bwMode="auto">
            <a:xfrm>
              <a:off x="1676399" y="3047257"/>
              <a:ext cx="0" cy="381130"/>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sz="1350" dirty="0"/>
            </a:p>
          </p:txBody>
        </p:sp>
        <p:sp>
          <p:nvSpPr>
            <p:cNvPr id="40" name="Line 14">
              <a:extLst>
                <a:ext uri="{FF2B5EF4-FFF2-40B4-BE49-F238E27FC236}">
                  <a16:creationId xmlns:a16="http://schemas.microsoft.com/office/drawing/2014/main" id="{EDDD1EFF-65DA-4916-A0D2-E95970C0C2E1}"/>
                </a:ext>
              </a:extLst>
            </p:cNvPr>
            <p:cNvSpPr>
              <a:spLocks noChangeShapeType="1"/>
            </p:cNvSpPr>
            <p:nvPr/>
          </p:nvSpPr>
          <p:spPr bwMode="auto">
            <a:xfrm flipH="1">
              <a:off x="7696194" y="3047257"/>
              <a:ext cx="0" cy="381130"/>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sz="1350" dirty="0"/>
            </a:p>
          </p:txBody>
        </p:sp>
        <p:sp>
          <p:nvSpPr>
            <p:cNvPr id="41" name="Line 15">
              <a:extLst>
                <a:ext uri="{FF2B5EF4-FFF2-40B4-BE49-F238E27FC236}">
                  <a16:creationId xmlns:a16="http://schemas.microsoft.com/office/drawing/2014/main" id="{EFD0AD75-68B2-433D-B663-6EDA07FEC665}"/>
                </a:ext>
              </a:extLst>
            </p:cNvPr>
            <p:cNvSpPr>
              <a:spLocks noChangeShapeType="1"/>
            </p:cNvSpPr>
            <p:nvPr/>
          </p:nvSpPr>
          <p:spPr bwMode="auto">
            <a:xfrm>
              <a:off x="4724396" y="2797934"/>
              <a:ext cx="0" cy="630453"/>
            </a:xfrm>
            <a:prstGeom prst="line">
              <a:avLst/>
            </a:prstGeom>
            <a:ln w="19050">
              <a:headEnd type="none" w="sm" len="sm"/>
              <a:tailEnd type="none" w="sm" len="sm"/>
            </a:ln>
          </p:spPr>
          <p:style>
            <a:lnRef idx="1">
              <a:schemeClr val="accent5"/>
            </a:lnRef>
            <a:fillRef idx="0">
              <a:schemeClr val="accent5"/>
            </a:fillRef>
            <a:effectRef idx="0">
              <a:schemeClr val="accent5"/>
            </a:effectRef>
            <a:fontRef idx="minor">
              <a:schemeClr val="tx1"/>
            </a:fontRef>
          </p:style>
          <p:txBody>
            <a:bodyPr wrap="none"/>
            <a:lstStyle/>
            <a:p>
              <a:pPr>
                <a:defRPr/>
              </a:pPr>
              <a:endParaRPr lang="en-US" sz="1350" dirty="0"/>
            </a:p>
          </p:txBody>
        </p:sp>
        <p:sp>
          <p:nvSpPr>
            <p:cNvPr id="45" name="Text Box 8">
              <a:extLst>
                <a:ext uri="{FF2B5EF4-FFF2-40B4-BE49-F238E27FC236}">
                  <a16:creationId xmlns:a16="http://schemas.microsoft.com/office/drawing/2014/main" id="{E7D672D0-E6CC-4110-B54D-545EDA6E57AC}"/>
                </a:ext>
              </a:extLst>
            </p:cNvPr>
            <p:cNvSpPr txBox="1">
              <a:spLocks noChangeArrowheads="1"/>
            </p:cNvSpPr>
            <p:nvPr/>
          </p:nvSpPr>
          <p:spPr bwMode="auto">
            <a:xfrm>
              <a:off x="3314698" y="3428387"/>
              <a:ext cx="2666998" cy="749556"/>
            </a:xfrm>
            <a:prstGeom prst="rect">
              <a:avLst/>
            </a:prstGeom>
            <a:noFill/>
            <a:ln w="19050"/>
          </p:spPr>
          <p:style>
            <a:lnRef idx="2">
              <a:schemeClr val="accent5"/>
            </a:lnRef>
            <a:fillRef idx="1">
              <a:schemeClr val="lt1"/>
            </a:fillRef>
            <a:effectRef idx="0">
              <a:schemeClr val="accent5"/>
            </a:effectRef>
            <a:fontRef idx="minor">
              <a:schemeClr val="dk1"/>
            </a:fontRef>
          </p:style>
          <p:txBody>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1500" b="1" dirty="0">
                  <a:solidFill>
                    <a:schemeClr val="accent4">
                      <a:lumMod val="75000"/>
                    </a:schemeClr>
                  </a:solidFill>
                  <a:latin typeface="+mj-lt"/>
                </a:rPr>
                <a:t>Scientific Review Officer</a:t>
              </a:r>
            </a:p>
          </p:txBody>
        </p:sp>
        <p:sp>
          <p:nvSpPr>
            <p:cNvPr id="46" name="Text Box 8">
              <a:extLst>
                <a:ext uri="{FF2B5EF4-FFF2-40B4-BE49-F238E27FC236}">
                  <a16:creationId xmlns:a16="http://schemas.microsoft.com/office/drawing/2014/main" id="{8E95A31F-CADC-493B-8213-BB4A77275158}"/>
                </a:ext>
              </a:extLst>
            </p:cNvPr>
            <p:cNvSpPr txBox="1">
              <a:spLocks noChangeArrowheads="1"/>
            </p:cNvSpPr>
            <p:nvPr/>
          </p:nvSpPr>
          <p:spPr bwMode="auto">
            <a:xfrm>
              <a:off x="6286495" y="3428388"/>
              <a:ext cx="2743185" cy="1023928"/>
            </a:xfrm>
            <a:prstGeom prst="rect">
              <a:avLst/>
            </a:prstGeom>
            <a:noFill/>
            <a:ln w="19050"/>
          </p:spPr>
          <p:style>
            <a:lnRef idx="2">
              <a:schemeClr val="accent5"/>
            </a:lnRef>
            <a:fillRef idx="1">
              <a:schemeClr val="lt1"/>
            </a:fillRef>
            <a:effectRef idx="0">
              <a:schemeClr val="accent5"/>
            </a:effectRef>
            <a:fontRef idx="minor">
              <a:schemeClr val="dk1"/>
            </a:fontRef>
          </p:style>
          <p:txBody>
            <a:bodyPr/>
            <a:lstStyle>
              <a:lvl1pPr algn="r">
                <a:defRPr sz="2400">
                  <a:solidFill>
                    <a:schemeClr val="tx1"/>
                  </a:solidFill>
                  <a:latin typeface="Arial" panose="020B0604020202020204" pitchFamily="34" charset="0"/>
                  <a:ea typeface="ＭＳ Ｐゴシック" panose="020B0600070205080204" pitchFamily="34" charset="-128"/>
                </a:defRPr>
              </a:lvl1pPr>
              <a:lvl2pPr marL="742950" indent="-285750" algn="r">
                <a:defRPr sz="2400">
                  <a:solidFill>
                    <a:schemeClr val="tx1"/>
                  </a:solidFill>
                  <a:latin typeface="Arial" panose="020B0604020202020204" pitchFamily="34" charset="0"/>
                  <a:ea typeface="ＭＳ Ｐゴシック" panose="020B0600070205080204" pitchFamily="34" charset="-128"/>
                </a:defRPr>
              </a:lvl2pPr>
              <a:lvl3pPr marL="1143000" indent="-228600" algn="r">
                <a:defRPr sz="2400">
                  <a:solidFill>
                    <a:schemeClr val="tx1"/>
                  </a:solidFill>
                  <a:latin typeface="Arial" panose="020B0604020202020204" pitchFamily="34" charset="0"/>
                  <a:ea typeface="ＭＳ Ｐゴシック" panose="020B0600070205080204" pitchFamily="34" charset="-128"/>
                </a:defRPr>
              </a:lvl3pPr>
              <a:lvl4pPr marL="1600200" indent="-228600" algn="r">
                <a:defRPr sz="2400">
                  <a:solidFill>
                    <a:schemeClr val="tx1"/>
                  </a:solidFill>
                  <a:latin typeface="Arial" panose="020B0604020202020204" pitchFamily="34" charset="0"/>
                  <a:ea typeface="ＭＳ Ｐゴシック" panose="020B0600070205080204" pitchFamily="34" charset="-128"/>
                </a:defRPr>
              </a:lvl4pPr>
              <a:lvl5pPr marL="2057400" indent="-228600" algn="r">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n-US" altLang="en-US" sz="1500" b="1" dirty="0">
                  <a:solidFill>
                    <a:schemeClr val="accent4">
                      <a:lumMod val="75000"/>
                    </a:schemeClr>
                  </a:solidFill>
                  <a:latin typeface="+mj-lt"/>
                </a:rPr>
                <a:t>Grants Management Officer </a:t>
              </a:r>
            </a:p>
          </p:txBody>
        </p:sp>
      </p:grpSp>
      <p:cxnSp>
        <p:nvCxnSpPr>
          <p:cNvPr id="47" name="Straight Arrow Connector 46">
            <a:extLst>
              <a:ext uri="{FF2B5EF4-FFF2-40B4-BE49-F238E27FC236}">
                <a16:creationId xmlns:a16="http://schemas.microsoft.com/office/drawing/2014/main" id="{7CEBD43B-B9D3-45E3-81A2-DDB502B75D08}"/>
              </a:ext>
              <a:ext uri="{C183D7F6-B498-43B3-948B-1728B52AA6E4}">
                <adec:decorative xmlns:adec="http://schemas.microsoft.com/office/drawing/2017/decorative" val="1"/>
              </a:ext>
            </a:extLst>
          </p:cNvPr>
          <p:cNvCxnSpPr>
            <a:cxnSpLocks/>
          </p:cNvCxnSpPr>
          <p:nvPr/>
        </p:nvCxnSpPr>
        <p:spPr>
          <a:xfrm>
            <a:off x="2054943" y="3977904"/>
            <a:ext cx="0" cy="553213"/>
          </a:xfrm>
          <a:prstGeom prst="straightConnector1">
            <a:avLst/>
          </a:prstGeom>
          <a:ln w="76200">
            <a:solidFill>
              <a:srgbClr val="00B05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48" name="Straight Arrow Connector 47">
            <a:extLst>
              <a:ext uri="{FF2B5EF4-FFF2-40B4-BE49-F238E27FC236}">
                <a16:creationId xmlns:a16="http://schemas.microsoft.com/office/drawing/2014/main" id="{9FA90C49-182A-48EC-937B-430B28F6CEB2}"/>
              </a:ext>
              <a:ext uri="{C183D7F6-B498-43B3-948B-1728B52AA6E4}">
                <adec:decorative xmlns:adec="http://schemas.microsoft.com/office/drawing/2017/decorative" val="1"/>
              </a:ext>
            </a:extLst>
          </p:cNvPr>
          <p:cNvCxnSpPr>
            <a:cxnSpLocks/>
          </p:cNvCxnSpPr>
          <p:nvPr/>
        </p:nvCxnSpPr>
        <p:spPr>
          <a:xfrm>
            <a:off x="4654248" y="4018787"/>
            <a:ext cx="0" cy="553213"/>
          </a:xfrm>
          <a:prstGeom prst="straightConnector1">
            <a:avLst/>
          </a:prstGeom>
          <a:ln w="76200">
            <a:solidFill>
              <a:srgbClr val="00B05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49" name="Straight Arrow Connector 48">
            <a:extLst>
              <a:ext uri="{FF2B5EF4-FFF2-40B4-BE49-F238E27FC236}">
                <a16:creationId xmlns:a16="http://schemas.microsoft.com/office/drawing/2014/main" id="{F7FAA9B5-ACBB-41DF-B6B8-448FD2B59FCD}"/>
              </a:ext>
              <a:ext uri="{C183D7F6-B498-43B3-948B-1728B52AA6E4}">
                <adec:decorative xmlns:adec="http://schemas.microsoft.com/office/drawing/2017/decorative" val="1"/>
              </a:ext>
            </a:extLst>
          </p:cNvPr>
          <p:cNvCxnSpPr>
            <a:cxnSpLocks/>
          </p:cNvCxnSpPr>
          <p:nvPr/>
        </p:nvCxnSpPr>
        <p:spPr>
          <a:xfrm>
            <a:off x="7070941" y="4059670"/>
            <a:ext cx="0" cy="512330"/>
          </a:xfrm>
          <a:prstGeom prst="straightConnector1">
            <a:avLst/>
          </a:prstGeom>
          <a:ln w="76200">
            <a:solidFill>
              <a:srgbClr val="00B050"/>
            </a:solidFill>
            <a:tailEnd type="triangle"/>
          </a:ln>
          <a:effectLst/>
        </p:spPr>
        <p:style>
          <a:lnRef idx="3">
            <a:schemeClr val="accent3"/>
          </a:lnRef>
          <a:fillRef idx="0">
            <a:schemeClr val="accent3"/>
          </a:fillRef>
          <a:effectRef idx="2">
            <a:schemeClr val="accent3"/>
          </a:effectRef>
          <a:fontRef idx="minor">
            <a:schemeClr val="tx1"/>
          </a:fontRef>
        </p:style>
      </p:cxnSp>
      <p:sp>
        <p:nvSpPr>
          <p:cNvPr id="50" name="TextBox 49" descr="Contact Program Officer before applying">
            <a:extLst>
              <a:ext uri="{FF2B5EF4-FFF2-40B4-BE49-F238E27FC236}">
                <a16:creationId xmlns:a16="http://schemas.microsoft.com/office/drawing/2014/main" id="{E64A6FE7-821B-4C0A-8C39-ACF02D3EF0FD}"/>
              </a:ext>
            </a:extLst>
          </p:cNvPr>
          <p:cNvSpPr txBox="1"/>
          <p:nvPr/>
        </p:nvSpPr>
        <p:spPr>
          <a:xfrm>
            <a:off x="401346" y="4645735"/>
            <a:ext cx="3072217" cy="1611789"/>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32160" indent="-132160">
              <a:spcAft>
                <a:spcPts val="45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Before applying discuss</a:t>
            </a:r>
          </a:p>
          <a:p>
            <a:pPr marL="347663" lvl="1" indent="-214313">
              <a:spcAft>
                <a:spcPts val="450"/>
              </a:spcAft>
              <a:buFont typeface="Courier New" panose="02070309020205020404" pitchFamily="49" charset="0"/>
              <a:buChar char="o"/>
              <a:defRPr/>
            </a:pPr>
            <a:r>
              <a:rPr lang="en-US" sz="1200" dirty="0">
                <a:latin typeface="Arial" panose="020B0604020202020204" pitchFamily="34" charset="0"/>
                <a:cs typeface="Arial" panose="020B0604020202020204" pitchFamily="34" charset="0"/>
              </a:rPr>
              <a:t>Concept paper aims &amp; fit with NIH priorities</a:t>
            </a:r>
          </a:p>
          <a:p>
            <a:pPr marL="347663" lvl="1" indent="-214313">
              <a:spcAft>
                <a:spcPts val="450"/>
              </a:spcAft>
              <a:buFont typeface="Courier New" panose="02070309020205020404" pitchFamily="49" charset="0"/>
              <a:buChar char="o"/>
              <a:defRPr/>
            </a:pPr>
            <a:r>
              <a:rPr lang="en-US" sz="1200" dirty="0">
                <a:latin typeface="Arial" panose="020B0604020202020204" pitchFamily="34" charset="0"/>
                <a:cs typeface="Arial" panose="020B0604020202020204" pitchFamily="34" charset="0"/>
              </a:rPr>
              <a:t>Appropriate funding mechanism</a:t>
            </a:r>
          </a:p>
          <a:p>
            <a:pPr marL="347663" lvl="1" indent="-214313">
              <a:spcAft>
                <a:spcPts val="450"/>
              </a:spcAft>
              <a:buFont typeface="Courier New" panose="02070309020205020404" pitchFamily="49" charset="0"/>
              <a:buChar char="o"/>
              <a:defRPr/>
            </a:pPr>
            <a:r>
              <a:rPr lang="en-US" sz="1200" dirty="0">
                <a:latin typeface="Arial" panose="020B0604020202020204" pitchFamily="34" charset="0"/>
                <a:cs typeface="Arial" panose="020B0604020202020204" pitchFamily="34" charset="0"/>
              </a:rPr>
              <a:t>Responsiveness to review criteria</a:t>
            </a:r>
          </a:p>
          <a:p>
            <a:pPr marL="347663" lvl="1" indent="-214313">
              <a:spcAft>
                <a:spcPts val="450"/>
              </a:spcAft>
              <a:buFont typeface="Courier New" panose="02070309020205020404" pitchFamily="49" charset="0"/>
              <a:buChar char="o"/>
              <a:defRPr/>
            </a:pPr>
            <a:r>
              <a:rPr lang="en-US" sz="1200" dirty="0">
                <a:latin typeface="Arial" panose="020B0604020202020204" pitchFamily="34" charset="0"/>
                <a:cs typeface="Arial" panose="020B0604020202020204" pitchFamily="34" charset="0"/>
              </a:rPr>
              <a:t>After Review to discuss next steps</a:t>
            </a:r>
          </a:p>
        </p:txBody>
      </p:sp>
      <p:grpSp>
        <p:nvGrpSpPr>
          <p:cNvPr id="52" name="Group 51" descr="Contact Scientific Review Officer between application submission and review">
            <a:extLst>
              <a:ext uri="{FF2B5EF4-FFF2-40B4-BE49-F238E27FC236}">
                <a16:creationId xmlns:a16="http://schemas.microsoft.com/office/drawing/2014/main" id="{8E7BD254-9615-4D39-88FD-E7815E0F572E}"/>
              </a:ext>
            </a:extLst>
          </p:cNvPr>
          <p:cNvGrpSpPr/>
          <p:nvPr/>
        </p:nvGrpSpPr>
        <p:grpSpPr>
          <a:xfrm>
            <a:off x="3547508" y="4645735"/>
            <a:ext cx="2688167" cy="1767118"/>
            <a:chOff x="4412377" y="3673558"/>
            <a:chExt cx="3584222" cy="2356158"/>
          </a:xfrm>
        </p:grpSpPr>
        <p:grpSp>
          <p:nvGrpSpPr>
            <p:cNvPr id="53" name="Group 52">
              <a:extLst>
                <a:ext uri="{FF2B5EF4-FFF2-40B4-BE49-F238E27FC236}">
                  <a16:creationId xmlns:a16="http://schemas.microsoft.com/office/drawing/2014/main" id="{5C3EA899-6651-4632-8784-F5279AF70848}"/>
                </a:ext>
              </a:extLst>
            </p:cNvPr>
            <p:cNvGrpSpPr/>
            <p:nvPr/>
          </p:nvGrpSpPr>
          <p:grpSpPr>
            <a:xfrm>
              <a:off x="4412377" y="3673558"/>
              <a:ext cx="3584222" cy="2336955"/>
              <a:chOff x="1041666" y="3615200"/>
              <a:chExt cx="3764576" cy="2336955"/>
            </a:xfrm>
          </p:grpSpPr>
          <p:sp>
            <p:nvSpPr>
              <p:cNvPr id="55" name="Rectangle 54">
                <a:extLst>
                  <a:ext uri="{FF2B5EF4-FFF2-40B4-BE49-F238E27FC236}">
                    <a16:creationId xmlns:a16="http://schemas.microsoft.com/office/drawing/2014/main" id="{9BC227DF-E29E-418B-959D-5E2BFEF81648}"/>
                  </a:ext>
                </a:extLst>
              </p:cNvPr>
              <p:cNvSpPr/>
              <p:nvPr/>
            </p:nvSpPr>
            <p:spPr>
              <a:xfrm>
                <a:off x="1041666" y="3615200"/>
                <a:ext cx="3521501" cy="23369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ln>
                    <a:solidFill>
                      <a:srgbClr val="FF9900"/>
                    </a:solidFill>
                  </a:ln>
                  <a:no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3D45C3ED-CDE1-4524-AEDC-2003F08C1158}"/>
                  </a:ext>
                </a:extLst>
              </p:cNvPr>
              <p:cNvSpPr txBox="1"/>
              <p:nvPr/>
            </p:nvSpPr>
            <p:spPr>
              <a:xfrm>
                <a:off x="1095022" y="3623924"/>
                <a:ext cx="3696053" cy="408623"/>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32160" indent="-13216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B8BCF249-847F-479E-86D1-DE5CADA1D218}"/>
                  </a:ext>
                </a:extLst>
              </p:cNvPr>
              <p:cNvSpPr txBox="1"/>
              <p:nvPr/>
            </p:nvSpPr>
            <p:spPr>
              <a:xfrm>
                <a:off x="1110189" y="3625852"/>
                <a:ext cx="3696053" cy="408623"/>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32160" indent="-132160">
                  <a:buFont typeface="Arial" panose="020B0604020202020204" pitchFamily="34" charset="0"/>
                  <a:buChar char="•"/>
                  <a:defRPr/>
                </a:pPr>
                <a:endParaRPr lang="en-US" sz="1200" dirty="0">
                  <a:latin typeface="Arial" panose="020B0604020202020204" pitchFamily="34" charset="0"/>
                  <a:cs typeface="Arial" panose="020B0604020202020204" pitchFamily="34" charset="0"/>
                </a:endParaRPr>
              </a:p>
            </p:txBody>
          </p:sp>
        </p:grpSp>
        <p:sp>
          <p:nvSpPr>
            <p:cNvPr id="54" name="TextBox 53">
              <a:extLst>
                <a:ext uri="{FF2B5EF4-FFF2-40B4-BE49-F238E27FC236}">
                  <a16:creationId xmlns:a16="http://schemas.microsoft.com/office/drawing/2014/main" id="{098562E7-D7AB-46E1-9D63-6AC9146FDBC7}"/>
                </a:ext>
              </a:extLst>
            </p:cNvPr>
            <p:cNvSpPr txBox="1"/>
            <p:nvPr/>
          </p:nvSpPr>
          <p:spPr>
            <a:xfrm>
              <a:off x="4517370" y="3680354"/>
              <a:ext cx="3048729" cy="2349362"/>
            </a:xfrm>
            <a:prstGeom prst="rect">
              <a:avLst/>
            </a:prstGeom>
            <a:noFill/>
          </p:spPr>
          <p:txBody>
            <a:bodyPr wrap="square">
              <a:spAutoFit/>
            </a:bodyPr>
            <a:lstStyle/>
            <a:p>
              <a:pPr marL="132160" indent="-132160">
                <a:spcBef>
                  <a:spcPts val="450"/>
                </a:spcBef>
                <a:spcAft>
                  <a:spcPts val="45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After application is assigned to a review committee until review is complete to discuss:</a:t>
              </a:r>
            </a:p>
            <a:p>
              <a:pPr marL="347663" lvl="1" indent="-214313">
                <a:spcAft>
                  <a:spcPts val="450"/>
                </a:spcAft>
                <a:buFont typeface="Courier New" panose="02070309020205020404" pitchFamily="49" charset="0"/>
                <a:buChar char="o"/>
                <a:defRPr/>
              </a:pPr>
              <a:r>
                <a:rPr lang="en-US" sz="1200" dirty="0">
                  <a:latin typeface="Arial" panose="020B0604020202020204" pitchFamily="34" charset="0"/>
                  <a:cs typeface="Arial" panose="020B0604020202020204" pitchFamily="34" charset="0"/>
                </a:rPr>
                <a:t>Review committee selection</a:t>
              </a:r>
            </a:p>
            <a:p>
              <a:pPr marL="347663" lvl="1" indent="-214313">
                <a:spcAft>
                  <a:spcPts val="450"/>
                </a:spcAft>
                <a:buFont typeface="Courier New" panose="02070309020205020404" pitchFamily="49" charset="0"/>
                <a:buChar char="o"/>
                <a:defRPr/>
              </a:pPr>
              <a:r>
                <a:rPr lang="en-US" sz="1200" dirty="0">
                  <a:latin typeface="Arial" panose="020B0604020202020204" pitchFamily="34" charset="0"/>
                  <a:cs typeface="Arial" panose="020B0604020202020204" pitchFamily="34" charset="0"/>
                </a:rPr>
                <a:t>Missing info</a:t>
              </a:r>
            </a:p>
            <a:p>
              <a:pPr marL="347663" lvl="1" indent="-214313">
                <a:spcAft>
                  <a:spcPts val="450"/>
                </a:spcAft>
                <a:buFont typeface="Courier New" panose="02070309020205020404" pitchFamily="49" charset="0"/>
                <a:buChar char="o"/>
                <a:defRPr/>
              </a:pPr>
              <a:r>
                <a:rPr lang="en-US" sz="1200" dirty="0">
                  <a:latin typeface="Arial" panose="020B0604020202020204" pitchFamily="34" charset="0"/>
                  <a:cs typeface="Arial" panose="020B0604020202020204" pitchFamily="34" charset="0"/>
                </a:rPr>
                <a:t>Supplemental info</a:t>
              </a:r>
            </a:p>
          </p:txBody>
        </p:sp>
      </p:grpSp>
      <p:sp>
        <p:nvSpPr>
          <p:cNvPr id="58" name="Rectangle 57">
            <a:extLst>
              <a:ext uri="{FF2B5EF4-FFF2-40B4-BE49-F238E27FC236}">
                <a16:creationId xmlns:a16="http://schemas.microsoft.com/office/drawing/2014/main" id="{56BBD387-2497-4A20-A603-F488B313BC5F}"/>
              </a:ext>
            </a:extLst>
          </p:cNvPr>
          <p:cNvSpPr/>
          <p:nvPr/>
        </p:nvSpPr>
        <p:spPr>
          <a:xfrm>
            <a:off x="6303590" y="4645735"/>
            <a:ext cx="2514596" cy="17527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dirty="0">
              <a:ln>
                <a:solidFill>
                  <a:srgbClr val="FF9900"/>
                </a:solidFill>
              </a:ln>
              <a:noFill/>
            </a:endParaRPr>
          </a:p>
        </p:txBody>
      </p:sp>
      <p:sp>
        <p:nvSpPr>
          <p:cNvPr id="59" name="TextBox 58">
            <a:extLst>
              <a:ext uri="{FF2B5EF4-FFF2-40B4-BE49-F238E27FC236}">
                <a16:creationId xmlns:a16="http://schemas.microsoft.com/office/drawing/2014/main" id="{8B264FEE-85ED-42E6-A0C8-89D5CE92BDDF}"/>
              </a:ext>
            </a:extLst>
          </p:cNvPr>
          <p:cNvSpPr txBox="1"/>
          <p:nvPr/>
        </p:nvSpPr>
        <p:spPr>
          <a:xfrm>
            <a:off x="6375348" y="4793688"/>
            <a:ext cx="2394127" cy="1456809"/>
          </a:xfrm>
          <a:prstGeom prst="rect">
            <a:avLst/>
          </a:prstGeom>
          <a:noFill/>
        </p:spPr>
        <p:txBody>
          <a:bodyPr wrap="square">
            <a:spAutoFit/>
          </a:bodyPr>
          <a:lstStyle/>
          <a:p>
            <a:pPr marL="132160" indent="-132160">
              <a:spcAft>
                <a:spcPts val="450"/>
              </a:spcAft>
              <a:buFont typeface="Arial" panose="020B0604020202020204" pitchFamily="34" charset="0"/>
              <a:buChar char="•"/>
              <a:defRPr/>
            </a:pPr>
            <a:r>
              <a:rPr lang="en-US" sz="1200" dirty="0">
                <a:latin typeface="Arial" panose="020B0604020202020204" pitchFamily="34" charset="0"/>
                <a:cs typeface="Arial" panose="020B0604020202020204" pitchFamily="34" charset="0"/>
              </a:rPr>
              <a:t>Before or after review to discuss:</a:t>
            </a:r>
          </a:p>
          <a:p>
            <a:pPr marL="338138" lvl="1" indent="-214313">
              <a:spcAft>
                <a:spcPts val="450"/>
              </a:spcAft>
              <a:buFont typeface="Courier New" panose="02070309020205020404" pitchFamily="49" charset="0"/>
              <a:buChar char="o"/>
              <a:defRPr/>
            </a:pPr>
            <a:r>
              <a:rPr lang="en-US" sz="1200" dirty="0">
                <a:latin typeface="Arial" panose="020B0604020202020204" pitchFamily="34" charset="0"/>
                <a:cs typeface="Arial" panose="020B0604020202020204" pitchFamily="34" charset="0"/>
              </a:rPr>
              <a:t>NIH grants policy</a:t>
            </a:r>
          </a:p>
          <a:p>
            <a:pPr marL="338138" lvl="1" indent="-214313">
              <a:spcAft>
                <a:spcPts val="450"/>
              </a:spcAft>
              <a:buFont typeface="Courier New" panose="02070309020205020404" pitchFamily="49" charset="0"/>
              <a:buChar char="o"/>
              <a:defRPr/>
            </a:pPr>
            <a:r>
              <a:rPr lang="en-US" sz="1200" dirty="0">
                <a:latin typeface="Arial" panose="020B0604020202020204" pitchFamily="34" charset="0"/>
                <a:cs typeface="Arial" panose="020B0604020202020204" pitchFamily="34" charset="0"/>
              </a:rPr>
              <a:t>Budget</a:t>
            </a:r>
          </a:p>
          <a:p>
            <a:pPr marL="338138" lvl="1" indent="-214313">
              <a:spcAft>
                <a:spcPts val="450"/>
              </a:spcAft>
              <a:buFont typeface="Courier New" panose="02070309020205020404" pitchFamily="49" charset="0"/>
              <a:buChar char="o"/>
              <a:defRPr/>
            </a:pPr>
            <a:r>
              <a:rPr lang="en-US" sz="1200" dirty="0">
                <a:latin typeface="Arial" panose="020B0604020202020204" pitchFamily="34" charset="0"/>
                <a:cs typeface="Arial" panose="020B0604020202020204" pitchFamily="34" charset="0"/>
              </a:rPr>
              <a:t>Change of institutions</a:t>
            </a:r>
          </a:p>
          <a:p>
            <a:pPr marL="338138" lvl="1" indent="-214313">
              <a:spcAft>
                <a:spcPts val="450"/>
              </a:spcAft>
              <a:buFont typeface="Courier New" panose="02070309020205020404" pitchFamily="49" charset="0"/>
              <a:buChar char="o"/>
              <a:defRPr/>
            </a:pPr>
            <a:r>
              <a:rPr lang="en-US" sz="1200" dirty="0">
                <a:latin typeface="Arial" panose="020B0604020202020204" pitchFamily="34" charset="0"/>
                <a:cs typeface="Arial" panose="020B0604020202020204" pitchFamily="34" charset="0"/>
              </a:rPr>
              <a:t>Grant start dates</a:t>
            </a:r>
          </a:p>
        </p:txBody>
      </p:sp>
    </p:spTree>
    <p:extLst>
      <p:ext uri="{BB962C8B-B14F-4D97-AF65-F5344CB8AC3E}">
        <p14:creationId xmlns:p14="http://schemas.microsoft.com/office/powerpoint/2010/main" val="1293424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3E8F3A2-076B-4EDF-B8A1-7CE62D803140}"/>
              </a:ext>
            </a:extLst>
          </p:cNvPr>
          <p:cNvSpPr txBox="1">
            <a:spLocks/>
          </p:cNvSpPr>
          <p:nvPr/>
        </p:nvSpPr>
        <p:spPr bwMode="auto">
          <a:xfrm>
            <a:off x="0" y="820962"/>
            <a:ext cx="9144000" cy="410833"/>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2400" b="1" cap="all" dirty="0">
                <a:solidFill>
                  <a:schemeClr val="bg1"/>
                </a:solidFill>
                <a:latin typeface="Sitka Banner" panose="02000505000000020004" pitchFamily="2" charset="0"/>
              </a:rPr>
              <a:t>Examples of funding mechanisms</a:t>
            </a:r>
            <a:endParaRPr kumimoji="0" lang="en-US" sz="4000" b="0" i="0" u="none" strike="noStrike" kern="1200" cap="none" spc="0" normalizeH="0" baseline="0" noProof="0" dirty="0">
              <a:ln>
                <a:noFill/>
              </a:ln>
              <a:solidFill>
                <a:schemeClr val="bg1"/>
              </a:solidFill>
              <a:effectLst/>
              <a:uLnTx/>
              <a:uFillTx/>
              <a:latin typeface="Calibri"/>
              <a:ea typeface="+mj-ea"/>
              <a:cs typeface="+mj-cs"/>
            </a:endParaRPr>
          </a:p>
        </p:txBody>
      </p:sp>
      <p:graphicFrame>
        <p:nvGraphicFramePr>
          <p:cNvPr id="21" name="object 3">
            <a:extLst>
              <a:ext uri="{FF2B5EF4-FFF2-40B4-BE49-F238E27FC236}">
                <a16:creationId xmlns:a16="http://schemas.microsoft.com/office/drawing/2014/main" id="{F77411EC-3FB7-B094-88AB-DAC240EA90F7}"/>
              </a:ext>
            </a:extLst>
          </p:cNvPr>
          <p:cNvGraphicFramePr>
            <a:graphicFrameLocks noGrp="1"/>
          </p:cNvGraphicFramePr>
          <p:nvPr>
            <p:extLst>
              <p:ext uri="{D42A27DB-BD31-4B8C-83A1-F6EECF244321}">
                <p14:modId xmlns:p14="http://schemas.microsoft.com/office/powerpoint/2010/main" val="549250999"/>
              </p:ext>
            </p:extLst>
          </p:nvPr>
        </p:nvGraphicFramePr>
        <p:xfrm>
          <a:off x="1451976" y="1269936"/>
          <a:ext cx="6686940" cy="5315343"/>
        </p:xfrm>
        <a:graphic>
          <a:graphicData uri="http://schemas.openxmlformats.org/drawingml/2006/table">
            <a:tbl>
              <a:tblPr firstRow="1" bandRow="1">
                <a:tableStyleId>{2D5ABB26-0587-4C30-8999-92F81FD0307C}</a:tableStyleId>
              </a:tblPr>
              <a:tblGrid>
                <a:gridCol w="1244855">
                  <a:extLst>
                    <a:ext uri="{9D8B030D-6E8A-4147-A177-3AD203B41FA5}">
                      <a16:colId xmlns:a16="http://schemas.microsoft.com/office/drawing/2014/main" val="20000"/>
                    </a:ext>
                  </a:extLst>
                </a:gridCol>
                <a:gridCol w="1550217">
                  <a:extLst>
                    <a:ext uri="{9D8B030D-6E8A-4147-A177-3AD203B41FA5}">
                      <a16:colId xmlns:a16="http://schemas.microsoft.com/office/drawing/2014/main" val="20001"/>
                    </a:ext>
                  </a:extLst>
                </a:gridCol>
                <a:gridCol w="2115967">
                  <a:extLst>
                    <a:ext uri="{9D8B030D-6E8A-4147-A177-3AD203B41FA5}">
                      <a16:colId xmlns:a16="http://schemas.microsoft.com/office/drawing/2014/main" val="20002"/>
                    </a:ext>
                  </a:extLst>
                </a:gridCol>
                <a:gridCol w="1775901">
                  <a:extLst>
                    <a:ext uri="{9D8B030D-6E8A-4147-A177-3AD203B41FA5}">
                      <a16:colId xmlns:a16="http://schemas.microsoft.com/office/drawing/2014/main" val="20003"/>
                    </a:ext>
                  </a:extLst>
                </a:gridCol>
              </a:tblGrid>
              <a:tr h="344721">
                <a:tc>
                  <a:txBody>
                    <a:bodyPr/>
                    <a:lstStyle/>
                    <a:p>
                      <a:pPr>
                        <a:lnSpc>
                          <a:spcPct val="100000"/>
                        </a:lnSpc>
                      </a:pPr>
                      <a:endParaRPr sz="11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497205">
                        <a:lnSpc>
                          <a:spcPts val="1290"/>
                        </a:lnSpc>
                      </a:pPr>
                      <a:r>
                        <a:rPr sz="1200" b="1" dirty="0">
                          <a:solidFill>
                            <a:schemeClr val="bg1"/>
                          </a:solidFill>
                          <a:latin typeface="Calibri"/>
                          <a:cs typeface="Calibri"/>
                        </a:rPr>
                        <a:t>Federal</a:t>
                      </a:r>
                      <a:r>
                        <a:rPr sz="1200" b="1" spc="-60" dirty="0">
                          <a:solidFill>
                            <a:schemeClr val="bg1"/>
                          </a:solidFill>
                          <a:latin typeface="Calibri"/>
                          <a:cs typeface="Calibri"/>
                        </a:rPr>
                        <a:t> </a:t>
                      </a:r>
                      <a:r>
                        <a:rPr sz="1200" b="1" spc="-10" dirty="0">
                          <a:solidFill>
                            <a:schemeClr val="bg1"/>
                          </a:solidFill>
                          <a:latin typeface="Calibri"/>
                          <a:cs typeface="Calibri"/>
                        </a:rPr>
                        <a:t>Grants</a:t>
                      </a:r>
                      <a:endParaRPr sz="1200" dirty="0">
                        <a:solidFill>
                          <a:schemeClr val="bg1"/>
                        </a:solidFill>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ts val="1290"/>
                        </a:lnSpc>
                      </a:pPr>
                      <a:r>
                        <a:rPr sz="1100" b="1" dirty="0">
                          <a:solidFill>
                            <a:schemeClr val="bg1"/>
                          </a:solidFill>
                          <a:latin typeface="Calibri"/>
                          <a:cs typeface="Calibri"/>
                        </a:rPr>
                        <a:t>Federal</a:t>
                      </a:r>
                      <a:r>
                        <a:rPr sz="1100" b="1" spc="-60" dirty="0">
                          <a:solidFill>
                            <a:schemeClr val="bg1"/>
                          </a:solidFill>
                          <a:latin typeface="Calibri"/>
                          <a:cs typeface="Calibri"/>
                        </a:rPr>
                        <a:t> </a:t>
                      </a:r>
                      <a:r>
                        <a:rPr sz="1100" b="1" spc="-10" dirty="0">
                          <a:solidFill>
                            <a:schemeClr val="bg1"/>
                          </a:solidFill>
                          <a:latin typeface="Calibri"/>
                          <a:cs typeface="Calibri"/>
                        </a:rPr>
                        <a:t>Cooperative</a:t>
                      </a:r>
                      <a:endParaRPr sz="1100" b="1" dirty="0">
                        <a:solidFill>
                          <a:schemeClr val="bg1"/>
                        </a:solidFill>
                        <a:latin typeface="Calibri"/>
                        <a:cs typeface="Calibri"/>
                      </a:endParaRPr>
                    </a:p>
                    <a:p>
                      <a:pPr algn="ctr">
                        <a:lnSpc>
                          <a:spcPct val="100000"/>
                        </a:lnSpc>
                        <a:spcBef>
                          <a:spcPts val="20"/>
                        </a:spcBef>
                      </a:pPr>
                      <a:r>
                        <a:rPr sz="1100" b="1" spc="-10" dirty="0">
                          <a:solidFill>
                            <a:schemeClr val="bg1"/>
                          </a:solidFill>
                          <a:latin typeface="Calibri"/>
                          <a:cs typeface="Calibri"/>
                        </a:rPr>
                        <a:t>Agreement</a:t>
                      </a:r>
                      <a:endParaRPr sz="1100" b="1" dirty="0">
                        <a:solidFill>
                          <a:schemeClr val="bg1"/>
                        </a:solidFill>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6715">
                        <a:lnSpc>
                          <a:spcPts val="1290"/>
                        </a:lnSpc>
                      </a:pPr>
                      <a:r>
                        <a:rPr sz="1200" b="1" dirty="0">
                          <a:solidFill>
                            <a:schemeClr val="bg1"/>
                          </a:solidFill>
                          <a:latin typeface="Calibri"/>
                          <a:cs typeface="Calibri"/>
                        </a:rPr>
                        <a:t>Federal</a:t>
                      </a:r>
                      <a:r>
                        <a:rPr sz="1200" b="1" spc="-60" dirty="0">
                          <a:solidFill>
                            <a:schemeClr val="bg1"/>
                          </a:solidFill>
                          <a:latin typeface="Calibri"/>
                          <a:cs typeface="Calibri"/>
                        </a:rPr>
                        <a:t> </a:t>
                      </a:r>
                      <a:r>
                        <a:rPr sz="1200" b="1" spc="-10" dirty="0">
                          <a:solidFill>
                            <a:schemeClr val="bg1"/>
                          </a:solidFill>
                          <a:latin typeface="Calibri"/>
                          <a:cs typeface="Calibri"/>
                        </a:rPr>
                        <a:t>Contracts</a:t>
                      </a:r>
                      <a:endParaRPr sz="1200" dirty="0">
                        <a:solidFill>
                          <a:schemeClr val="bg1"/>
                        </a:solidFill>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932416">
                <a:tc>
                  <a:txBody>
                    <a:bodyPr/>
                    <a:lstStyle/>
                    <a:p>
                      <a:pPr marL="67945" marR="318770">
                        <a:lnSpc>
                          <a:spcPts val="1350"/>
                        </a:lnSpc>
                      </a:pPr>
                      <a:r>
                        <a:rPr sz="1100" b="1" spc="-10" dirty="0">
                          <a:latin typeface="Calibri"/>
                          <a:cs typeface="Calibri"/>
                        </a:rPr>
                        <a:t>Basic Purpose</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7310">
                        <a:lnSpc>
                          <a:spcPts val="1350"/>
                        </a:lnSpc>
                      </a:pPr>
                      <a:r>
                        <a:rPr sz="800" b="1" dirty="0">
                          <a:latin typeface="Calibri"/>
                          <a:cs typeface="Calibri"/>
                        </a:rPr>
                        <a:t>A</a:t>
                      </a:r>
                      <a:r>
                        <a:rPr sz="800" b="1" spc="-25" dirty="0">
                          <a:latin typeface="Calibri"/>
                          <a:cs typeface="Calibri"/>
                        </a:rPr>
                        <a:t> </a:t>
                      </a:r>
                      <a:r>
                        <a:rPr sz="800" b="1" dirty="0">
                          <a:latin typeface="Calibri"/>
                          <a:cs typeface="Calibri"/>
                        </a:rPr>
                        <a:t>flexible</a:t>
                      </a:r>
                      <a:r>
                        <a:rPr sz="800" b="1" spc="-30" dirty="0">
                          <a:latin typeface="Calibri"/>
                          <a:cs typeface="Calibri"/>
                        </a:rPr>
                        <a:t> </a:t>
                      </a:r>
                      <a:r>
                        <a:rPr sz="800" b="1" spc="-10" dirty="0">
                          <a:latin typeface="Calibri"/>
                          <a:cs typeface="Calibri"/>
                        </a:rPr>
                        <a:t>instrument</a:t>
                      </a:r>
                      <a:r>
                        <a:rPr sz="800" b="1" spc="500" dirty="0">
                          <a:latin typeface="Calibri"/>
                          <a:cs typeface="Calibri"/>
                        </a:rPr>
                        <a:t> </a:t>
                      </a:r>
                      <a:r>
                        <a:rPr sz="800" b="1" spc="-10" dirty="0">
                          <a:latin typeface="Calibri"/>
                          <a:cs typeface="Calibri"/>
                        </a:rPr>
                        <a:t>designed</a:t>
                      </a:r>
                      <a:r>
                        <a:rPr sz="800" b="1" spc="-15" dirty="0">
                          <a:latin typeface="Calibri"/>
                          <a:cs typeface="Calibri"/>
                        </a:rPr>
                        <a:t> </a:t>
                      </a:r>
                      <a:r>
                        <a:rPr sz="800" b="1" dirty="0">
                          <a:latin typeface="Calibri"/>
                          <a:cs typeface="Calibri"/>
                        </a:rPr>
                        <a:t>to</a:t>
                      </a:r>
                      <a:r>
                        <a:rPr sz="800" b="1" spc="-15" dirty="0">
                          <a:latin typeface="Calibri"/>
                          <a:cs typeface="Calibri"/>
                        </a:rPr>
                        <a:t> </a:t>
                      </a:r>
                      <a:r>
                        <a:rPr sz="800" b="1" dirty="0">
                          <a:latin typeface="Calibri"/>
                          <a:cs typeface="Calibri"/>
                        </a:rPr>
                        <a:t>provide</a:t>
                      </a:r>
                      <a:r>
                        <a:rPr sz="800" b="1" spc="-25" dirty="0">
                          <a:latin typeface="Calibri"/>
                          <a:cs typeface="Calibri"/>
                        </a:rPr>
                        <a:t> </a:t>
                      </a:r>
                      <a:r>
                        <a:rPr sz="800" b="1" dirty="0">
                          <a:latin typeface="Calibri"/>
                          <a:cs typeface="Calibri"/>
                        </a:rPr>
                        <a:t>money</a:t>
                      </a:r>
                      <a:r>
                        <a:rPr sz="800" b="1" spc="-20" dirty="0">
                          <a:latin typeface="Calibri"/>
                          <a:cs typeface="Calibri"/>
                        </a:rPr>
                        <a:t> </a:t>
                      </a:r>
                      <a:r>
                        <a:rPr sz="800" b="1" spc="-25" dirty="0">
                          <a:latin typeface="Calibri"/>
                          <a:cs typeface="Calibri"/>
                        </a:rPr>
                        <a:t>to </a:t>
                      </a:r>
                      <a:r>
                        <a:rPr sz="800" b="1" dirty="0">
                          <a:latin typeface="Calibri"/>
                          <a:cs typeface="Calibri"/>
                        </a:rPr>
                        <a:t>support</a:t>
                      </a:r>
                      <a:r>
                        <a:rPr sz="800" b="1" spc="-40" dirty="0">
                          <a:latin typeface="Calibri"/>
                          <a:cs typeface="Calibri"/>
                        </a:rPr>
                        <a:t> </a:t>
                      </a:r>
                      <a:r>
                        <a:rPr sz="800" b="1" dirty="0">
                          <a:latin typeface="Calibri"/>
                          <a:cs typeface="Calibri"/>
                        </a:rPr>
                        <a:t>a</a:t>
                      </a:r>
                      <a:r>
                        <a:rPr sz="800" b="1" spc="-25" dirty="0">
                          <a:latin typeface="Calibri"/>
                          <a:cs typeface="Calibri"/>
                        </a:rPr>
                        <a:t> </a:t>
                      </a:r>
                      <a:r>
                        <a:rPr sz="800" b="1" dirty="0">
                          <a:latin typeface="Calibri"/>
                          <a:cs typeface="Calibri"/>
                        </a:rPr>
                        <a:t>public</a:t>
                      </a:r>
                      <a:r>
                        <a:rPr sz="800" b="1" spc="-30" dirty="0">
                          <a:latin typeface="Calibri"/>
                          <a:cs typeface="Calibri"/>
                        </a:rPr>
                        <a:t> </a:t>
                      </a:r>
                      <a:r>
                        <a:rPr sz="800" b="1" spc="-10" dirty="0">
                          <a:latin typeface="Calibri"/>
                          <a:cs typeface="Calibri"/>
                        </a:rPr>
                        <a:t>purpose.</a:t>
                      </a:r>
                      <a:endParaRPr sz="800" b="1" dirty="0">
                        <a:latin typeface="Calibri"/>
                        <a:cs typeface="Calibri"/>
                      </a:endParaRPr>
                    </a:p>
                    <a:p>
                      <a:pPr marL="67945" marR="652145">
                        <a:lnSpc>
                          <a:spcPts val="1350"/>
                        </a:lnSpc>
                      </a:pPr>
                      <a:r>
                        <a:rPr sz="800" b="1" dirty="0">
                          <a:latin typeface="Calibri"/>
                          <a:cs typeface="Calibri"/>
                        </a:rPr>
                        <a:t>Assistance</a:t>
                      </a:r>
                      <a:r>
                        <a:rPr sz="800" b="1" spc="-40" dirty="0">
                          <a:latin typeface="Calibri"/>
                          <a:cs typeface="Calibri"/>
                        </a:rPr>
                        <a:t> </a:t>
                      </a:r>
                      <a:r>
                        <a:rPr sz="800" b="1" dirty="0">
                          <a:latin typeface="Calibri"/>
                          <a:cs typeface="Calibri"/>
                        </a:rPr>
                        <a:t>with</a:t>
                      </a:r>
                      <a:r>
                        <a:rPr sz="800" b="1" spc="-35" dirty="0">
                          <a:latin typeface="Calibri"/>
                          <a:cs typeface="Calibri"/>
                        </a:rPr>
                        <a:t> </a:t>
                      </a:r>
                      <a:r>
                        <a:rPr sz="800" b="1" spc="-25" dirty="0">
                          <a:latin typeface="Calibri"/>
                          <a:cs typeface="Calibri"/>
                        </a:rPr>
                        <a:t>few </a:t>
                      </a:r>
                      <a:r>
                        <a:rPr sz="800" b="1" spc="-10" dirty="0">
                          <a:latin typeface="Calibri"/>
                          <a:cs typeface="Calibri"/>
                        </a:rPr>
                        <a:t>restrictions.</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92075">
                        <a:lnSpc>
                          <a:spcPts val="1350"/>
                        </a:lnSpc>
                      </a:pPr>
                      <a:r>
                        <a:rPr sz="800" b="1" dirty="0">
                          <a:latin typeface="Calibri"/>
                          <a:cs typeface="Calibri"/>
                        </a:rPr>
                        <a:t>A</a:t>
                      </a:r>
                      <a:r>
                        <a:rPr sz="800" b="1" spc="-10" dirty="0">
                          <a:latin typeface="Calibri"/>
                          <a:cs typeface="Calibri"/>
                        </a:rPr>
                        <a:t> </a:t>
                      </a:r>
                      <a:r>
                        <a:rPr sz="800" b="1" dirty="0">
                          <a:latin typeface="Calibri"/>
                          <a:cs typeface="Calibri"/>
                        </a:rPr>
                        <a:t>flexible</a:t>
                      </a:r>
                      <a:r>
                        <a:rPr sz="800" b="1" spc="-10" dirty="0">
                          <a:latin typeface="Calibri"/>
                          <a:cs typeface="Calibri"/>
                        </a:rPr>
                        <a:t> instrument</a:t>
                      </a:r>
                      <a:r>
                        <a:rPr sz="800" b="1" spc="-5" dirty="0">
                          <a:latin typeface="Calibri"/>
                          <a:cs typeface="Calibri"/>
                        </a:rPr>
                        <a:t> </a:t>
                      </a:r>
                      <a:r>
                        <a:rPr sz="800" b="1" spc="-10" dirty="0">
                          <a:latin typeface="Calibri"/>
                          <a:cs typeface="Calibri"/>
                        </a:rPr>
                        <a:t>designed </a:t>
                      </a:r>
                      <a:r>
                        <a:rPr sz="800" b="1" dirty="0">
                          <a:latin typeface="Calibri"/>
                          <a:cs typeface="Calibri"/>
                        </a:rPr>
                        <a:t>to</a:t>
                      </a:r>
                      <a:r>
                        <a:rPr sz="800" b="1" spc="-30" dirty="0">
                          <a:latin typeface="Calibri"/>
                          <a:cs typeface="Calibri"/>
                        </a:rPr>
                        <a:t> </a:t>
                      </a:r>
                      <a:r>
                        <a:rPr sz="800" b="1" dirty="0">
                          <a:latin typeface="Calibri"/>
                          <a:cs typeface="Calibri"/>
                        </a:rPr>
                        <a:t>provide</a:t>
                      </a:r>
                      <a:r>
                        <a:rPr sz="800" b="1" spc="-25" dirty="0">
                          <a:latin typeface="Calibri"/>
                          <a:cs typeface="Calibri"/>
                        </a:rPr>
                        <a:t> </a:t>
                      </a:r>
                      <a:r>
                        <a:rPr sz="800" b="1" dirty="0">
                          <a:latin typeface="Calibri"/>
                          <a:cs typeface="Calibri"/>
                        </a:rPr>
                        <a:t>money</a:t>
                      </a:r>
                      <a:r>
                        <a:rPr sz="800" b="1" spc="-35" dirty="0">
                          <a:latin typeface="Calibri"/>
                          <a:cs typeface="Calibri"/>
                        </a:rPr>
                        <a:t> </a:t>
                      </a:r>
                      <a:r>
                        <a:rPr sz="800" b="1" dirty="0">
                          <a:latin typeface="Calibri"/>
                          <a:cs typeface="Calibri"/>
                        </a:rPr>
                        <a:t>to</a:t>
                      </a:r>
                      <a:r>
                        <a:rPr sz="800" b="1" spc="-25" dirty="0">
                          <a:latin typeface="Calibri"/>
                          <a:cs typeface="Calibri"/>
                        </a:rPr>
                        <a:t> </a:t>
                      </a:r>
                      <a:r>
                        <a:rPr sz="800" b="1" dirty="0">
                          <a:latin typeface="Calibri"/>
                          <a:cs typeface="Calibri"/>
                        </a:rPr>
                        <a:t>support</a:t>
                      </a:r>
                      <a:r>
                        <a:rPr sz="800" b="1" spc="-35" dirty="0">
                          <a:latin typeface="Calibri"/>
                          <a:cs typeface="Calibri"/>
                        </a:rPr>
                        <a:t> </a:t>
                      </a:r>
                      <a:r>
                        <a:rPr sz="800" b="1" spc="-50" dirty="0">
                          <a:latin typeface="Calibri"/>
                          <a:cs typeface="Calibri"/>
                        </a:rPr>
                        <a:t>a</a:t>
                      </a:r>
                      <a:r>
                        <a:rPr sz="800" b="1" dirty="0">
                          <a:latin typeface="Calibri"/>
                          <a:cs typeface="Calibri"/>
                        </a:rPr>
                        <a:t> public</a:t>
                      </a:r>
                      <a:r>
                        <a:rPr sz="800" b="1" spc="-55" dirty="0">
                          <a:latin typeface="Calibri"/>
                          <a:cs typeface="Calibri"/>
                        </a:rPr>
                        <a:t> </a:t>
                      </a:r>
                      <a:r>
                        <a:rPr sz="800" b="1" dirty="0">
                          <a:latin typeface="Calibri"/>
                          <a:cs typeface="Calibri"/>
                        </a:rPr>
                        <a:t>purpose.</a:t>
                      </a:r>
                      <a:r>
                        <a:rPr sz="800" b="1" spc="-50" dirty="0">
                          <a:latin typeface="Calibri"/>
                          <a:cs typeface="Calibri"/>
                        </a:rPr>
                        <a:t> </a:t>
                      </a:r>
                      <a:r>
                        <a:rPr sz="800" b="1" spc="-10" dirty="0">
                          <a:latin typeface="Calibri"/>
                          <a:cs typeface="Calibri"/>
                        </a:rPr>
                        <a:t>Assistance</a:t>
                      </a:r>
                      <a:r>
                        <a:rPr sz="800" b="1" spc="500" dirty="0">
                          <a:latin typeface="Calibri"/>
                          <a:cs typeface="Calibri"/>
                        </a:rPr>
                        <a:t> </a:t>
                      </a:r>
                      <a:r>
                        <a:rPr sz="800" b="1" dirty="0">
                          <a:latin typeface="Calibri"/>
                          <a:cs typeface="Calibri"/>
                        </a:rPr>
                        <a:t>with</a:t>
                      </a:r>
                      <a:r>
                        <a:rPr sz="800" b="1" spc="-50" dirty="0">
                          <a:latin typeface="Calibri"/>
                          <a:cs typeface="Calibri"/>
                        </a:rPr>
                        <a:t> </a:t>
                      </a:r>
                      <a:r>
                        <a:rPr sz="800" b="1" dirty="0">
                          <a:latin typeface="Calibri"/>
                          <a:cs typeface="Calibri"/>
                        </a:rPr>
                        <a:t>involvement</a:t>
                      </a:r>
                      <a:r>
                        <a:rPr sz="800" b="1" spc="-50" dirty="0">
                          <a:latin typeface="Calibri"/>
                          <a:cs typeface="Calibri"/>
                        </a:rPr>
                        <a:t> </a:t>
                      </a:r>
                      <a:r>
                        <a:rPr sz="800" b="1" spc="-10" dirty="0">
                          <a:latin typeface="Calibri"/>
                          <a:cs typeface="Calibri"/>
                        </a:rPr>
                        <a:t>between parties.</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73660">
                        <a:lnSpc>
                          <a:spcPts val="1350"/>
                        </a:lnSpc>
                      </a:pPr>
                      <a:r>
                        <a:rPr sz="800" b="1" dirty="0">
                          <a:latin typeface="Calibri"/>
                          <a:cs typeface="Calibri"/>
                        </a:rPr>
                        <a:t>A</a:t>
                      </a:r>
                      <a:r>
                        <a:rPr sz="800" b="1" spc="-25" dirty="0">
                          <a:latin typeface="Calibri"/>
                          <a:cs typeface="Calibri"/>
                        </a:rPr>
                        <a:t> </a:t>
                      </a:r>
                      <a:r>
                        <a:rPr sz="800" b="1" dirty="0">
                          <a:latin typeface="Calibri"/>
                          <a:cs typeface="Calibri"/>
                        </a:rPr>
                        <a:t>binding</a:t>
                      </a:r>
                      <a:r>
                        <a:rPr sz="800" b="1" spc="-20" dirty="0">
                          <a:latin typeface="Calibri"/>
                          <a:cs typeface="Calibri"/>
                        </a:rPr>
                        <a:t> </a:t>
                      </a:r>
                      <a:r>
                        <a:rPr sz="800" b="1" spc="-10" dirty="0">
                          <a:latin typeface="Calibri"/>
                          <a:cs typeface="Calibri"/>
                        </a:rPr>
                        <a:t>agreement </a:t>
                      </a:r>
                      <a:r>
                        <a:rPr sz="800" b="1" dirty="0">
                          <a:latin typeface="Calibri"/>
                          <a:cs typeface="Calibri"/>
                        </a:rPr>
                        <a:t>between</a:t>
                      </a:r>
                      <a:r>
                        <a:rPr sz="800" b="1" spc="-30" dirty="0">
                          <a:latin typeface="Calibri"/>
                          <a:cs typeface="Calibri"/>
                        </a:rPr>
                        <a:t> </a:t>
                      </a:r>
                      <a:r>
                        <a:rPr sz="800" b="1" dirty="0">
                          <a:latin typeface="Calibri"/>
                          <a:cs typeface="Calibri"/>
                        </a:rPr>
                        <a:t>a</a:t>
                      </a:r>
                      <a:r>
                        <a:rPr sz="800" b="1" spc="-15" dirty="0">
                          <a:latin typeface="Calibri"/>
                          <a:cs typeface="Calibri"/>
                        </a:rPr>
                        <a:t> </a:t>
                      </a:r>
                      <a:r>
                        <a:rPr sz="800" b="1" dirty="0">
                          <a:latin typeface="Calibri"/>
                          <a:cs typeface="Calibri"/>
                        </a:rPr>
                        <a:t>buyer</a:t>
                      </a:r>
                      <a:r>
                        <a:rPr sz="800" b="1" spc="-25" dirty="0">
                          <a:latin typeface="Calibri"/>
                          <a:cs typeface="Calibri"/>
                        </a:rPr>
                        <a:t> </a:t>
                      </a:r>
                      <a:r>
                        <a:rPr sz="800" b="1" dirty="0">
                          <a:latin typeface="Calibri"/>
                          <a:cs typeface="Calibri"/>
                        </a:rPr>
                        <a:t>and</a:t>
                      </a:r>
                      <a:r>
                        <a:rPr sz="800" b="1" spc="-20" dirty="0">
                          <a:latin typeface="Calibri"/>
                          <a:cs typeface="Calibri"/>
                        </a:rPr>
                        <a:t> </a:t>
                      </a:r>
                      <a:r>
                        <a:rPr sz="800" b="1" dirty="0">
                          <a:latin typeface="Calibri"/>
                          <a:cs typeface="Calibri"/>
                        </a:rPr>
                        <a:t>a</a:t>
                      </a:r>
                      <a:r>
                        <a:rPr sz="800" b="1" spc="-15" dirty="0">
                          <a:latin typeface="Calibri"/>
                          <a:cs typeface="Calibri"/>
                        </a:rPr>
                        <a:t> </a:t>
                      </a:r>
                      <a:r>
                        <a:rPr sz="800" b="1" spc="-10" dirty="0">
                          <a:latin typeface="Calibri"/>
                          <a:cs typeface="Calibri"/>
                        </a:rPr>
                        <a:t>seller </a:t>
                      </a:r>
                      <a:r>
                        <a:rPr sz="800" b="1" dirty="0">
                          <a:latin typeface="Calibri"/>
                          <a:cs typeface="Calibri"/>
                        </a:rPr>
                        <a:t>to</a:t>
                      </a:r>
                      <a:r>
                        <a:rPr sz="800" b="1" spc="-25" dirty="0">
                          <a:latin typeface="Calibri"/>
                          <a:cs typeface="Calibri"/>
                        </a:rPr>
                        <a:t> </a:t>
                      </a:r>
                      <a:r>
                        <a:rPr sz="800" b="1" dirty="0">
                          <a:latin typeface="Calibri"/>
                          <a:cs typeface="Calibri"/>
                        </a:rPr>
                        <a:t>provide</a:t>
                      </a:r>
                      <a:r>
                        <a:rPr sz="800" b="1" spc="-20" dirty="0">
                          <a:latin typeface="Calibri"/>
                          <a:cs typeface="Calibri"/>
                        </a:rPr>
                        <a:t> </a:t>
                      </a:r>
                      <a:r>
                        <a:rPr sz="800" b="1" dirty="0">
                          <a:latin typeface="Calibri"/>
                          <a:cs typeface="Calibri"/>
                        </a:rPr>
                        <a:t>goods</a:t>
                      </a:r>
                      <a:r>
                        <a:rPr sz="800" b="1" spc="-20" dirty="0">
                          <a:latin typeface="Calibri"/>
                          <a:cs typeface="Calibri"/>
                        </a:rPr>
                        <a:t> </a:t>
                      </a:r>
                      <a:r>
                        <a:rPr sz="800" b="1" dirty="0">
                          <a:latin typeface="Calibri"/>
                          <a:cs typeface="Calibri"/>
                        </a:rPr>
                        <a:t>or</a:t>
                      </a:r>
                      <a:r>
                        <a:rPr sz="800" b="1" spc="-30" dirty="0">
                          <a:latin typeface="Calibri"/>
                          <a:cs typeface="Calibri"/>
                        </a:rPr>
                        <a:t> </a:t>
                      </a:r>
                      <a:r>
                        <a:rPr sz="800" b="1" spc="-10" dirty="0">
                          <a:latin typeface="Calibri"/>
                          <a:cs typeface="Calibri"/>
                        </a:rPr>
                        <a:t>services </a:t>
                      </a:r>
                      <a:r>
                        <a:rPr sz="800" b="1" dirty="0">
                          <a:latin typeface="Calibri"/>
                          <a:cs typeface="Calibri"/>
                        </a:rPr>
                        <a:t>in</a:t>
                      </a:r>
                      <a:r>
                        <a:rPr sz="800" b="1" spc="-25" dirty="0">
                          <a:latin typeface="Calibri"/>
                          <a:cs typeface="Calibri"/>
                        </a:rPr>
                        <a:t> </a:t>
                      </a:r>
                      <a:r>
                        <a:rPr sz="800" b="1" dirty="0">
                          <a:latin typeface="Calibri"/>
                          <a:cs typeface="Calibri"/>
                        </a:rPr>
                        <a:t>return</a:t>
                      </a:r>
                      <a:r>
                        <a:rPr sz="800" b="1" spc="-25" dirty="0">
                          <a:latin typeface="Calibri"/>
                          <a:cs typeface="Calibri"/>
                        </a:rPr>
                        <a:t> </a:t>
                      </a:r>
                      <a:r>
                        <a:rPr sz="800" b="1" dirty="0">
                          <a:latin typeface="Calibri"/>
                          <a:cs typeface="Calibri"/>
                        </a:rPr>
                        <a:t>for</a:t>
                      </a:r>
                      <a:r>
                        <a:rPr sz="800" b="1" spc="-15" dirty="0">
                          <a:latin typeface="Calibri"/>
                          <a:cs typeface="Calibri"/>
                        </a:rPr>
                        <a:t> </a:t>
                      </a:r>
                      <a:r>
                        <a:rPr sz="800" b="1" spc="-10" dirty="0">
                          <a:latin typeface="Calibri"/>
                          <a:cs typeface="Calibri"/>
                        </a:rPr>
                        <a:t>consideration </a:t>
                      </a:r>
                      <a:r>
                        <a:rPr sz="800" b="1" dirty="0">
                          <a:latin typeface="Calibri"/>
                          <a:cs typeface="Calibri"/>
                        </a:rPr>
                        <a:t>(usually</a:t>
                      </a:r>
                      <a:r>
                        <a:rPr sz="800" b="1" spc="-10" dirty="0">
                          <a:latin typeface="Calibri"/>
                          <a:cs typeface="Calibri"/>
                        </a:rPr>
                        <a:t> monetary).</a:t>
                      </a:r>
                      <a:r>
                        <a:rPr sz="800" b="1" spc="-5" dirty="0">
                          <a:latin typeface="Calibri"/>
                          <a:cs typeface="Calibri"/>
                        </a:rPr>
                        <a:t> </a:t>
                      </a:r>
                      <a:r>
                        <a:rPr sz="800" b="1" spc="-10" dirty="0">
                          <a:latin typeface="Calibri"/>
                          <a:cs typeface="Calibri"/>
                        </a:rPr>
                        <a:t>Procures </a:t>
                      </a:r>
                      <a:r>
                        <a:rPr sz="800" b="1" dirty="0">
                          <a:latin typeface="Calibri"/>
                          <a:cs typeface="Calibri"/>
                        </a:rPr>
                        <a:t>goods</a:t>
                      </a:r>
                      <a:r>
                        <a:rPr sz="800" b="1" spc="-20" dirty="0">
                          <a:latin typeface="Calibri"/>
                          <a:cs typeface="Calibri"/>
                        </a:rPr>
                        <a:t> </a:t>
                      </a:r>
                      <a:r>
                        <a:rPr sz="800" b="1" dirty="0">
                          <a:latin typeface="Calibri"/>
                          <a:cs typeface="Calibri"/>
                        </a:rPr>
                        <a:t>or</a:t>
                      </a:r>
                      <a:r>
                        <a:rPr sz="800" b="1" spc="-25" dirty="0">
                          <a:latin typeface="Calibri"/>
                          <a:cs typeface="Calibri"/>
                        </a:rPr>
                        <a:t> </a:t>
                      </a:r>
                      <a:r>
                        <a:rPr sz="800" b="1" spc="-10" dirty="0">
                          <a:latin typeface="Calibri"/>
                          <a:cs typeface="Calibri"/>
                        </a:rPr>
                        <a:t>services.</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70294">
                <a:tc>
                  <a:txBody>
                    <a:bodyPr/>
                    <a:lstStyle/>
                    <a:p>
                      <a:pPr marL="67945" marR="171450">
                        <a:lnSpc>
                          <a:spcPts val="1350"/>
                        </a:lnSpc>
                      </a:pPr>
                      <a:r>
                        <a:rPr sz="1100" b="1" dirty="0">
                          <a:latin typeface="Calibri"/>
                          <a:cs typeface="Calibri"/>
                        </a:rPr>
                        <a:t>Terms</a:t>
                      </a:r>
                      <a:r>
                        <a:rPr sz="1100" b="1" spc="-35" dirty="0">
                          <a:latin typeface="Calibri"/>
                          <a:cs typeface="Calibri"/>
                        </a:rPr>
                        <a:t> </a:t>
                      </a:r>
                      <a:r>
                        <a:rPr sz="1100" b="1" spc="-50" dirty="0">
                          <a:latin typeface="Calibri"/>
                          <a:cs typeface="Calibri"/>
                        </a:rPr>
                        <a:t>&amp;</a:t>
                      </a:r>
                      <a:r>
                        <a:rPr sz="1100" b="1" spc="-10" dirty="0">
                          <a:latin typeface="Calibri"/>
                          <a:cs typeface="Calibri"/>
                        </a:rPr>
                        <a:t> Conditions</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90170">
                        <a:lnSpc>
                          <a:spcPts val="1350"/>
                        </a:lnSpc>
                      </a:pPr>
                      <a:r>
                        <a:rPr sz="800" b="1" spc="-10" dirty="0">
                          <a:latin typeface="Calibri"/>
                          <a:cs typeface="Calibri"/>
                        </a:rPr>
                        <a:t>Governed</a:t>
                      </a:r>
                      <a:r>
                        <a:rPr sz="800" b="1" spc="-15" dirty="0">
                          <a:latin typeface="Calibri"/>
                          <a:cs typeface="Calibri"/>
                        </a:rPr>
                        <a:t> </a:t>
                      </a:r>
                      <a:r>
                        <a:rPr sz="800" b="1" dirty="0">
                          <a:latin typeface="Calibri"/>
                          <a:cs typeface="Calibri"/>
                        </a:rPr>
                        <a:t>by</a:t>
                      </a:r>
                      <a:r>
                        <a:rPr sz="800" b="1" spc="-20" dirty="0">
                          <a:latin typeface="Calibri"/>
                          <a:cs typeface="Calibri"/>
                        </a:rPr>
                        <a:t> </a:t>
                      </a:r>
                      <a:r>
                        <a:rPr sz="800" b="1" dirty="0">
                          <a:latin typeface="Calibri"/>
                          <a:cs typeface="Calibri"/>
                        </a:rPr>
                        <a:t>the</a:t>
                      </a:r>
                      <a:r>
                        <a:rPr sz="800" b="1" spc="-15" dirty="0">
                          <a:latin typeface="Calibri"/>
                          <a:cs typeface="Calibri"/>
                        </a:rPr>
                        <a:t> </a:t>
                      </a:r>
                      <a:r>
                        <a:rPr sz="800" b="1" dirty="0">
                          <a:latin typeface="Calibri"/>
                          <a:cs typeface="Calibri"/>
                        </a:rPr>
                        <a:t>terms</a:t>
                      </a:r>
                      <a:r>
                        <a:rPr sz="800" b="1" spc="-15" dirty="0">
                          <a:latin typeface="Calibri"/>
                          <a:cs typeface="Calibri"/>
                        </a:rPr>
                        <a:t> </a:t>
                      </a:r>
                      <a:r>
                        <a:rPr sz="800" b="1" dirty="0">
                          <a:latin typeface="Calibri"/>
                          <a:cs typeface="Calibri"/>
                        </a:rPr>
                        <a:t>of</a:t>
                      </a:r>
                      <a:r>
                        <a:rPr sz="800" b="1" spc="-20" dirty="0">
                          <a:latin typeface="Calibri"/>
                          <a:cs typeface="Calibri"/>
                        </a:rPr>
                        <a:t> </a:t>
                      </a:r>
                      <a:r>
                        <a:rPr sz="800" b="1" spc="-25" dirty="0">
                          <a:latin typeface="Calibri"/>
                          <a:cs typeface="Calibri"/>
                        </a:rPr>
                        <a:t>the </a:t>
                      </a:r>
                      <a:r>
                        <a:rPr sz="800" b="1" dirty="0">
                          <a:latin typeface="Calibri"/>
                          <a:cs typeface="Calibri"/>
                        </a:rPr>
                        <a:t>grant</a:t>
                      </a:r>
                      <a:r>
                        <a:rPr sz="800" b="1" spc="-30" dirty="0">
                          <a:latin typeface="Calibri"/>
                          <a:cs typeface="Calibri"/>
                        </a:rPr>
                        <a:t> </a:t>
                      </a:r>
                      <a:r>
                        <a:rPr sz="800" b="1" spc="-10" dirty="0">
                          <a:latin typeface="Calibri"/>
                          <a:cs typeface="Calibri"/>
                        </a:rPr>
                        <a:t>agreement</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0"/>
                        </a:lnSpc>
                      </a:pPr>
                      <a:r>
                        <a:rPr sz="800" b="1" spc="-10" dirty="0">
                          <a:latin typeface="Calibri"/>
                          <a:cs typeface="Calibri"/>
                        </a:rPr>
                        <a:t>Governed</a:t>
                      </a:r>
                      <a:r>
                        <a:rPr sz="800" b="1" spc="-15" dirty="0">
                          <a:latin typeface="Calibri"/>
                          <a:cs typeface="Calibri"/>
                        </a:rPr>
                        <a:t> </a:t>
                      </a:r>
                      <a:r>
                        <a:rPr sz="800" b="1" dirty="0">
                          <a:latin typeface="Calibri"/>
                          <a:cs typeface="Calibri"/>
                        </a:rPr>
                        <a:t>by</a:t>
                      </a:r>
                      <a:r>
                        <a:rPr sz="800" b="1" spc="-20" dirty="0">
                          <a:latin typeface="Calibri"/>
                          <a:cs typeface="Calibri"/>
                        </a:rPr>
                        <a:t> </a:t>
                      </a:r>
                      <a:r>
                        <a:rPr sz="800" b="1" dirty="0">
                          <a:latin typeface="Calibri"/>
                          <a:cs typeface="Calibri"/>
                        </a:rPr>
                        <a:t>the</a:t>
                      </a:r>
                      <a:r>
                        <a:rPr sz="800" b="1" spc="-15" dirty="0">
                          <a:latin typeface="Calibri"/>
                          <a:cs typeface="Calibri"/>
                        </a:rPr>
                        <a:t> </a:t>
                      </a:r>
                      <a:r>
                        <a:rPr sz="800" b="1" dirty="0">
                          <a:latin typeface="Calibri"/>
                          <a:cs typeface="Calibri"/>
                        </a:rPr>
                        <a:t>terms</a:t>
                      </a:r>
                      <a:r>
                        <a:rPr sz="800" b="1" spc="-15" dirty="0">
                          <a:latin typeface="Calibri"/>
                          <a:cs typeface="Calibri"/>
                        </a:rPr>
                        <a:t> </a:t>
                      </a:r>
                      <a:r>
                        <a:rPr sz="800" b="1" dirty="0">
                          <a:latin typeface="Calibri"/>
                          <a:cs typeface="Calibri"/>
                        </a:rPr>
                        <a:t>of</a:t>
                      </a:r>
                      <a:r>
                        <a:rPr sz="800" b="1" spc="-20" dirty="0">
                          <a:latin typeface="Calibri"/>
                          <a:cs typeface="Calibri"/>
                        </a:rPr>
                        <a:t> </a:t>
                      </a:r>
                      <a:r>
                        <a:rPr sz="800" b="1" spc="-25" dirty="0">
                          <a:latin typeface="Calibri"/>
                          <a:cs typeface="Calibri"/>
                        </a:rPr>
                        <a:t>the</a:t>
                      </a:r>
                      <a:endParaRPr sz="800" b="1" dirty="0">
                        <a:latin typeface="Calibri"/>
                        <a:cs typeface="Calibri"/>
                      </a:endParaRPr>
                    </a:p>
                    <a:p>
                      <a:pPr marL="67945">
                        <a:lnSpc>
                          <a:spcPct val="100000"/>
                        </a:lnSpc>
                        <a:spcBef>
                          <a:spcPts val="20"/>
                        </a:spcBef>
                      </a:pPr>
                      <a:r>
                        <a:rPr sz="800" b="1" spc="-10" dirty="0">
                          <a:latin typeface="Calibri"/>
                          <a:cs typeface="Calibri"/>
                        </a:rPr>
                        <a:t>cooperative</a:t>
                      </a:r>
                      <a:r>
                        <a:rPr sz="800" b="1" spc="45" dirty="0">
                          <a:latin typeface="Calibri"/>
                          <a:cs typeface="Calibri"/>
                        </a:rPr>
                        <a:t> </a:t>
                      </a:r>
                      <a:r>
                        <a:rPr sz="800" b="1" spc="-10" dirty="0">
                          <a:latin typeface="Calibri"/>
                          <a:cs typeface="Calibri"/>
                        </a:rPr>
                        <a:t>agreement</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389890">
                        <a:lnSpc>
                          <a:spcPts val="1350"/>
                        </a:lnSpc>
                      </a:pPr>
                      <a:r>
                        <a:rPr sz="800" b="1" spc="-10" dirty="0">
                          <a:latin typeface="Calibri"/>
                          <a:cs typeface="Calibri"/>
                        </a:rPr>
                        <a:t>Governed</a:t>
                      </a:r>
                      <a:r>
                        <a:rPr sz="800" b="1" dirty="0">
                          <a:latin typeface="Calibri"/>
                          <a:cs typeface="Calibri"/>
                        </a:rPr>
                        <a:t> by</a:t>
                      </a:r>
                      <a:r>
                        <a:rPr sz="800" b="1" spc="-5" dirty="0">
                          <a:latin typeface="Calibri"/>
                          <a:cs typeface="Calibri"/>
                        </a:rPr>
                        <a:t> </a:t>
                      </a:r>
                      <a:r>
                        <a:rPr sz="800" b="1" spc="-10" dirty="0">
                          <a:latin typeface="Calibri"/>
                          <a:cs typeface="Calibri"/>
                        </a:rPr>
                        <a:t>Federal </a:t>
                      </a:r>
                      <a:r>
                        <a:rPr sz="800" b="1" dirty="0">
                          <a:latin typeface="Calibri"/>
                          <a:cs typeface="Calibri"/>
                        </a:rPr>
                        <a:t>Acquisition</a:t>
                      </a:r>
                      <a:r>
                        <a:rPr sz="800" b="1" spc="-50" dirty="0">
                          <a:latin typeface="Calibri"/>
                          <a:cs typeface="Calibri"/>
                        </a:rPr>
                        <a:t> </a:t>
                      </a:r>
                      <a:r>
                        <a:rPr sz="800" b="1" spc="-10" dirty="0">
                          <a:latin typeface="Calibri"/>
                          <a:cs typeface="Calibri"/>
                        </a:rPr>
                        <a:t>Regulations</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528992">
                <a:tc>
                  <a:txBody>
                    <a:bodyPr/>
                    <a:lstStyle/>
                    <a:p>
                      <a:pPr marL="67945">
                        <a:lnSpc>
                          <a:spcPts val="1305"/>
                        </a:lnSpc>
                      </a:pPr>
                      <a:r>
                        <a:rPr sz="1100" b="1" spc="-10" dirty="0">
                          <a:latin typeface="Calibri"/>
                          <a:cs typeface="Calibri"/>
                        </a:rPr>
                        <a:t>Scope</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05"/>
                        </a:lnSpc>
                      </a:pPr>
                      <a:r>
                        <a:rPr sz="800" b="1" dirty="0">
                          <a:latin typeface="Calibri"/>
                          <a:cs typeface="Calibri"/>
                        </a:rPr>
                        <a:t>Conceived</a:t>
                      </a:r>
                      <a:r>
                        <a:rPr sz="800" b="1" spc="-30" dirty="0">
                          <a:latin typeface="Calibri"/>
                          <a:cs typeface="Calibri"/>
                        </a:rPr>
                        <a:t> </a:t>
                      </a:r>
                      <a:r>
                        <a:rPr sz="800" b="1" dirty="0">
                          <a:latin typeface="Calibri"/>
                          <a:cs typeface="Calibri"/>
                        </a:rPr>
                        <a:t>by</a:t>
                      </a:r>
                      <a:r>
                        <a:rPr sz="800" b="1" spc="-30" dirty="0">
                          <a:latin typeface="Calibri"/>
                          <a:cs typeface="Calibri"/>
                        </a:rPr>
                        <a:t> </a:t>
                      </a:r>
                      <a:r>
                        <a:rPr sz="800" b="1" spc="-25" dirty="0">
                          <a:latin typeface="Calibri"/>
                          <a:cs typeface="Calibri"/>
                        </a:rPr>
                        <a:t>PI.</a:t>
                      </a:r>
                      <a:endParaRPr sz="800" b="1" dirty="0">
                        <a:latin typeface="Calibri"/>
                        <a:cs typeface="Calibri"/>
                      </a:endParaRPr>
                    </a:p>
                    <a:p>
                      <a:pPr marL="67945" marR="169545">
                        <a:lnSpc>
                          <a:spcPct val="102299"/>
                        </a:lnSpc>
                      </a:pPr>
                      <a:r>
                        <a:rPr sz="800" b="1" dirty="0">
                          <a:latin typeface="Calibri"/>
                          <a:cs typeface="Calibri"/>
                        </a:rPr>
                        <a:t>Flexible</a:t>
                      </a:r>
                      <a:r>
                        <a:rPr sz="800" b="1" spc="-25" dirty="0">
                          <a:latin typeface="Calibri"/>
                          <a:cs typeface="Calibri"/>
                        </a:rPr>
                        <a:t> </a:t>
                      </a:r>
                      <a:r>
                        <a:rPr sz="800" b="1" dirty="0">
                          <a:latin typeface="Calibri"/>
                          <a:cs typeface="Calibri"/>
                        </a:rPr>
                        <a:t>as</a:t>
                      </a:r>
                      <a:r>
                        <a:rPr sz="800" b="1" spc="-30" dirty="0">
                          <a:latin typeface="Calibri"/>
                          <a:cs typeface="Calibri"/>
                        </a:rPr>
                        <a:t> </a:t>
                      </a:r>
                      <a:r>
                        <a:rPr sz="800" b="1" dirty="0">
                          <a:latin typeface="Calibri"/>
                          <a:cs typeface="Calibri"/>
                        </a:rPr>
                        <a:t>to</a:t>
                      </a:r>
                      <a:r>
                        <a:rPr sz="800" b="1" spc="-15" dirty="0">
                          <a:latin typeface="Calibri"/>
                          <a:cs typeface="Calibri"/>
                        </a:rPr>
                        <a:t> </a:t>
                      </a:r>
                      <a:r>
                        <a:rPr sz="800" b="1" dirty="0">
                          <a:latin typeface="Calibri"/>
                          <a:cs typeface="Calibri"/>
                        </a:rPr>
                        <a:t>scope</a:t>
                      </a:r>
                      <a:r>
                        <a:rPr sz="800" b="1" spc="-30" dirty="0">
                          <a:latin typeface="Calibri"/>
                          <a:cs typeface="Calibri"/>
                        </a:rPr>
                        <a:t> </a:t>
                      </a:r>
                      <a:r>
                        <a:rPr sz="800" b="1" dirty="0">
                          <a:latin typeface="Calibri"/>
                          <a:cs typeface="Calibri"/>
                        </a:rPr>
                        <a:t>of</a:t>
                      </a:r>
                      <a:r>
                        <a:rPr sz="800" b="1" spc="-25" dirty="0">
                          <a:latin typeface="Calibri"/>
                          <a:cs typeface="Calibri"/>
                        </a:rPr>
                        <a:t> </a:t>
                      </a:r>
                      <a:r>
                        <a:rPr sz="800" b="1" spc="-20" dirty="0">
                          <a:latin typeface="Calibri"/>
                          <a:cs typeface="Calibri"/>
                        </a:rPr>
                        <a:t>work, </a:t>
                      </a:r>
                      <a:r>
                        <a:rPr sz="800" b="1" dirty="0">
                          <a:latin typeface="Calibri"/>
                          <a:cs typeface="Calibri"/>
                        </a:rPr>
                        <a:t>budget,</a:t>
                      </a:r>
                      <a:r>
                        <a:rPr sz="800" b="1" spc="-40" dirty="0">
                          <a:latin typeface="Calibri"/>
                          <a:cs typeface="Calibri"/>
                        </a:rPr>
                        <a:t> </a:t>
                      </a:r>
                      <a:r>
                        <a:rPr sz="800" b="1" dirty="0">
                          <a:latin typeface="Calibri"/>
                          <a:cs typeface="Calibri"/>
                        </a:rPr>
                        <a:t>and</a:t>
                      </a:r>
                      <a:r>
                        <a:rPr sz="800" b="1" spc="-30" dirty="0">
                          <a:latin typeface="Calibri"/>
                          <a:cs typeface="Calibri"/>
                        </a:rPr>
                        <a:t> </a:t>
                      </a:r>
                      <a:r>
                        <a:rPr sz="800" b="1" dirty="0">
                          <a:latin typeface="Calibri"/>
                          <a:cs typeface="Calibri"/>
                        </a:rPr>
                        <a:t>other</a:t>
                      </a:r>
                      <a:r>
                        <a:rPr sz="800" b="1" spc="-40" dirty="0">
                          <a:latin typeface="Calibri"/>
                          <a:cs typeface="Calibri"/>
                        </a:rPr>
                        <a:t> </a:t>
                      </a:r>
                      <a:r>
                        <a:rPr sz="800" b="1" spc="-10" dirty="0">
                          <a:latin typeface="Calibri"/>
                          <a:cs typeface="Calibri"/>
                        </a:rPr>
                        <a:t>changes</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5"/>
                        </a:lnSpc>
                      </a:pPr>
                      <a:r>
                        <a:rPr sz="800" b="1" dirty="0">
                          <a:latin typeface="Calibri"/>
                          <a:cs typeface="Calibri"/>
                        </a:rPr>
                        <a:t>Conceived</a:t>
                      </a:r>
                      <a:r>
                        <a:rPr sz="800" b="1" spc="-30" dirty="0">
                          <a:latin typeface="Calibri"/>
                          <a:cs typeface="Calibri"/>
                        </a:rPr>
                        <a:t> </a:t>
                      </a:r>
                      <a:r>
                        <a:rPr sz="800" b="1" dirty="0">
                          <a:latin typeface="Calibri"/>
                          <a:cs typeface="Calibri"/>
                        </a:rPr>
                        <a:t>by</a:t>
                      </a:r>
                      <a:r>
                        <a:rPr sz="800" b="1" spc="-30" dirty="0">
                          <a:latin typeface="Calibri"/>
                          <a:cs typeface="Calibri"/>
                        </a:rPr>
                        <a:t> </a:t>
                      </a:r>
                      <a:r>
                        <a:rPr sz="800" b="1" spc="-25" dirty="0">
                          <a:latin typeface="Calibri"/>
                          <a:cs typeface="Calibri"/>
                        </a:rPr>
                        <a:t>PI.</a:t>
                      </a:r>
                      <a:endParaRPr sz="800" b="1" dirty="0">
                        <a:latin typeface="Calibri"/>
                        <a:cs typeface="Calibri"/>
                      </a:endParaRPr>
                    </a:p>
                    <a:p>
                      <a:pPr marL="67945" marR="78740">
                        <a:lnSpc>
                          <a:spcPts val="1340"/>
                        </a:lnSpc>
                        <a:spcBef>
                          <a:spcPts val="40"/>
                        </a:spcBef>
                      </a:pPr>
                      <a:r>
                        <a:rPr sz="800" b="1" dirty="0">
                          <a:latin typeface="Calibri"/>
                          <a:cs typeface="Calibri"/>
                        </a:rPr>
                        <a:t>Typically</a:t>
                      </a:r>
                      <a:r>
                        <a:rPr sz="800" b="1" spc="-25" dirty="0">
                          <a:latin typeface="Calibri"/>
                          <a:cs typeface="Calibri"/>
                        </a:rPr>
                        <a:t> </a:t>
                      </a:r>
                      <a:r>
                        <a:rPr sz="800" b="1" dirty="0">
                          <a:latin typeface="Calibri"/>
                          <a:cs typeface="Calibri"/>
                        </a:rPr>
                        <a:t>flexible</a:t>
                      </a:r>
                      <a:r>
                        <a:rPr sz="800" b="1" spc="-35" dirty="0">
                          <a:latin typeface="Calibri"/>
                          <a:cs typeface="Calibri"/>
                        </a:rPr>
                        <a:t> </a:t>
                      </a:r>
                      <a:r>
                        <a:rPr sz="800" b="1" dirty="0">
                          <a:latin typeface="Calibri"/>
                          <a:cs typeface="Calibri"/>
                        </a:rPr>
                        <a:t>as</a:t>
                      </a:r>
                      <a:r>
                        <a:rPr sz="800" b="1" spc="-30" dirty="0">
                          <a:latin typeface="Calibri"/>
                          <a:cs typeface="Calibri"/>
                        </a:rPr>
                        <a:t> </a:t>
                      </a:r>
                      <a:r>
                        <a:rPr sz="800" b="1" dirty="0">
                          <a:latin typeface="Calibri"/>
                          <a:cs typeface="Calibri"/>
                        </a:rPr>
                        <a:t>to</a:t>
                      </a:r>
                      <a:r>
                        <a:rPr sz="800" b="1" spc="-20" dirty="0">
                          <a:latin typeface="Calibri"/>
                          <a:cs typeface="Calibri"/>
                        </a:rPr>
                        <a:t> </a:t>
                      </a:r>
                      <a:r>
                        <a:rPr sz="800" b="1" dirty="0">
                          <a:latin typeface="Calibri"/>
                          <a:cs typeface="Calibri"/>
                        </a:rPr>
                        <a:t>scope</a:t>
                      </a:r>
                      <a:r>
                        <a:rPr sz="800" b="1" spc="-30" dirty="0">
                          <a:latin typeface="Calibri"/>
                          <a:cs typeface="Calibri"/>
                        </a:rPr>
                        <a:t> </a:t>
                      </a:r>
                      <a:r>
                        <a:rPr sz="800" b="1" spc="-25" dirty="0">
                          <a:latin typeface="Calibri"/>
                          <a:cs typeface="Calibri"/>
                        </a:rPr>
                        <a:t>of </a:t>
                      </a:r>
                      <a:r>
                        <a:rPr sz="800" b="1" dirty="0">
                          <a:latin typeface="Calibri"/>
                          <a:cs typeface="Calibri"/>
                        </a:rPr>
                        <a:t>work,</a:t>
                      </a:r>
                      <a:r>
                        <a:rPr sz="800" b="1" spc="-30" dirty="0">
                          <a:latin typeface="Calibri"/>
                          <a:cs typeface="Calibri"/>
                        </a:rPr>
                        <a:t> </a:t>
                      </a:r>
                      <a:r>
                        <a:rPr sz="800" b="1" dirty="0">
                          <a:latin typeface="Calibri"/>
                          <a:cs typeface="Calibri"/>
                        </a:rPr>
                        <a:t>budget,</a:t>
                      </a:r>
                      <a:r>
                        <a:rPr sz="800" b="1" spc="-30" dirty="0">
                          <a:latin typeface="Calibri"/>
                          <a:cs typeface="Calibri"/>
                        </a:rPr>
                        <a:t> </a:t>
                      </a:r>
                      <a:r>
                        <a:rPr sz="800" b="1" dirty="0">
                          <a:latin typeface="Calibri"/>
                          <a:cs typeface="Calibri"/>
                        </a:rPr>
                        <a:t>and</a:t>
                      </a:r>
                      <a:r>
                        <a:rPr sz="800" b="1" spc="-30" dirty="0">
                          <a:latin typeface="Calibri"/>
                          <a:cs typeface="Calibri"/>
                        </a:rPr>
                        <a:t> </a:t>
                      </a:r>
                      <a:r>
                        <a:rPr sz="800" b="1" spc="-10" dirty="0">
                          <a:latin typeface="Calibri"/>
                          <a:cs typeface="Calibri"/>
                        </a:rPr>
                        <a:t>other changes</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70815">
                        <a:lnSpc>
                          <a:spcPts val="1350"/>
                        </a:lnSpc>
                      </a:pPr>
                      <a:r>
                        <a:rPr sz="800" b="1" dirty="0">
                          <a:latin typeface="Calibri"/>
                          <a:cs typeface="Calibri"/>
                        </a:rPr>
                        <a:t>Conceived</a:t>
                      </a:r>
                      <a:r>
                        <a:rPr sz="800" b="1" spc="-30" dirty="0">
                          <a:latin typeface="Calibri"/>
                          <a:cs typeface="Calibri"/>
                        </a:rPr>
                        <a:t> </a:t>
                      </a:r>
                      <a:r>
                        <a:rPr sz="800" b="1" dirty="0">
                          <a:latin typeface="Calibri"/>
                          <a:cs typeface="Calibri"/>
                        </a:rPr>
                        <a:t>by</a:t>
                      </a:r>
                      <a:r>
                        <a:rPr sz="800" b="1" spc="-30" dirty="0">
                          <a:latin typeface="Calibri"/>
                          <a:cs typeface="Calibri"/>
                        </a:rPr>
                        <a:t> </a:t>
                      </a:r>
                      <a:r>
                        <a:rPr sz="800" b="1" spc="-10" dirty="0">
                          <a:latin typeface="Calibri"/>
                          <a:cs typeface="Calibri"/>
                        </a:rPr>
                        <a:t>sponsor. </a:t>
                      </a:r>
                      <a:r>
                        <a:rPr sz="800" b="1" dirty="0">
                          <a:latin typeface="Calibri"/>
                          <a:cs typeface="Calibri"/>
                        </a:rPr>
                        <a:t>Relatively</a:t>
                      </a:r>
                      <a:r>
                        <a:rPr sz="800" b="1" spc="-35" dirty="0">
                          <a:latin typeface="Calibri"/>
                          <a:cs typeface="Calibri"/>
                        </a:rPr>
                        <a:t> </a:t>
                      </a:r>
                      <a:r>
                        <a:rPr sz="800" b="1" dirty="0">
                          <a:latin typeface="Calibri"/>
                          <a:cs typeface="Calibri"/>
                        </a:rPr>
                        <a:t>inflexible</a:t>
                      </a:r>
                      <a:r>
                        <a:rPr sz="800" b="1" spc="-35" dirty="0">
                          <a:latin typeface="Calibri"/>
                          <a:cs typeface="Calibri"/>
                        </a:rPr>
                        <a:t> </a:t>
                      </a:r>
                      <a:r>
                        <a:rPr sz="800" b="1" dirty="0">
                          <a:latin typeface="Calibri"/>
                          <a:cs typeface="Calibri"/>
                        </a:rPr>
                        <a:t>as</a:t>
                      </a:r>
                      <a:r>
                        <a:rPr sz="800" b="1" spc="-40" dirty="0">
                          <a:latin typeface="Calibri"/>
                          <a:cs typeface="Calibri"/>
                        </a:rPr>
                        <a:t> </a:t>
                      </a:r>
                      <a:r>
                        <a:rPr sz="800" b="1" spc="-25" dirty="0">
                          <a:latin typeface="Calibri"/>
                          <a:cs typeface="Calibri"/>
                        </a:rPr>
                        <a:t>to </a:t>
                      </a:r>
                      <a:r>
                        <a:rPr sz="800" b="1" dirty="0">
                          <a:latin typeface="Calibri"/>
                          <a:cs typeface="Calibri"/>
                        </a:rPr>
                        <a:t>scope</a:t>
                      </a:r>
                      <a:r>
                        <a:rPr sz="800" b="1" spc="-35" dirty="0">
                          <a:latin typeface="Calibri"/>
                          <a:cs typeface="Calibri"/>
                        </a:rPr>
                        <a:t> </a:t>
                      </a:r>
                      <a:r>
                        <a:rPr sz="800" b="1" dirty="0">
                          <a:latin typeface="Calibri"/>
                          <a:cs typeface="Calibri"/>
                        </a:rPr>
                        <a:t>of</a:t>
                      </a:r>
                      <a:r>
                        <a:rPr sz="800" b="1" spc="-35" dirty="0">
                          <a:latin typeface="Calibri"/>
                          <a:cs typeface="Calibri"/>
                        </a:rPr>
                        <a:t> </a:t>
                      </a:r>
                      <a:r>
                        <a:rPr sz="800" b="1" dirty="0">
                          <a:latin typeface="Calibri"/>
                          <a:cs typeface="Calibri"/>
                        </a:rPr>
                        <a:t>work,</a:t>
                      </a:r>
                      <a:r>
                        <a:rPr sz="800" b="1" spc="-35" dirty="0">
                          <a:latin typeface="Calibri"/>
                          <a:cs typeface="Calibri"/>
                        </a:rPr>
                        <a:t> </a:t>
                      </a:r>
                      <a:r>
                        <a:rPr sz="800" b="1" dirty="0">
                          <a:latin typeface="Calibri"/>
                          <a:cs typeface="Calibri"/>
                        </a:rPr>
                        <a:t>budget,</a:t>
                      </a:r>
                      <a:r>
                        <a:rPr sz="800" b="1" spc="-25" dirty="0">
                          <a:latin typeface="Calibri"/>
                          <a:cs typeface="Calibri"/>
                        </a:rPr>
                        <a:t> and </a:t>
                      </a:r>
                      <a:r>
                        <a:rPr sz="800" b="1" dirty="0">
                          <a:latin typeface="Calibri"/>
                          <a:cs typeface="Calibri"/>
                        </a:rPr>
                        <a:t>other</a:t>
                      </a:r>
                      <a:r>
                        <a:rPr sz="800" b="1" spc="-30" dirty="0">
                          <a:latin typeface="Calibri"/>
                          <a:cs typeface="Calibri"/>
                        </a:rPr>
                        <a:t> </a:t>
                      </a:r>
                      <a:r>
                        <a:rPr sz="800" b="1" spc="-10" dirty="0">
                          <a:latin typeface="Calibri"/>
                          <a:cs typeface="Calibri"/>
                        </a:rPr>
                        <a:t>changes</a:t>
                      </a:r>
                      <a:endParaRPr sz="800" b="1">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264496">
                <a:tc>
                  <a:txBody>
                    <a:bodyPr/>
                    <a:lstStyle/>
                    <a:p>
                      <a:pPr marL="67945">
                        <a:lnSpc>
                          <a:spcPts val="1300"/>
                        </a:lnSpc>
                      </a:pPr>
                      <a:r>
                        <a:rPr sz="1100" b="1" spc="-10" dirty="0">
                          <a:latin typeface="Calibri"/>
                          <a:cs typeface="Calibri"/>
                        </a:rPr>
                        <a:t>Solicitation</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00"/>
                        </a:lnSpc>
                      </a:pPr>
                      <a:r>
                        <a:rPr sz="800" b="1" spc="-10" dirty="0">
                          <a:latin typeface="Calibri"/>
                          <a:cs typeface="Calibri"/>
                        </a:rPr>
                        <a:t>Application</a:t>
                      </a:r>
                      <a:r>
                        <a:rPr sz="800" b="1" spc="-5" dirty="0">
                          <a:latin typeface="Calibri"/>
                          <a:cs typeface="Calibri"/>
                        </a:rPr>
                        <a:t> </a:t>
                      </a:r>
                      <a:r>
                        <a:rPr sz="800" b="1" dirty="0">
                          <a:latin typeface="Calibri"/>
                          <a:cs typeface="Calibri"/>
                        </a:rPr>
                        <a:t>kit or</a:t>
                      </a:r>
                      <a:r>
                        <a:rPr sz="800" b="1" spc="-5" dirty="0">
                          <a:latin typeface="Calibri"/>
                          <a:cs typeface="Calibri"/>
                        </a:rPr>
                        <a:t> </a:t>
                      </a:r>
                      <a:r>
                        <a:rPr sz="800" b="1" spc="-10" dirty="0">
                          <a:latin typeface="Calibri"/>
                          <a:cs typeface="Calibri"/>
                        </a:rPr>
                        <a:t>guidelines</a:t>
                      </a:r>
                      <a:endParaRPr sz="800" b="1">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0"/>
                        </a:lnSpc>
                      </a:pPr>
                      <a:r>
                        <a:rPr sz="800" b="1" spc="-10" dirty="0">
                          <a:latin typeface="Calibri"/>
                          <a:cs typeface="Calibri"/>
                        </a:rPr>
                        <a:t>Request </a:t>
                      </a:r>
                      <a:r>
                        <a:rPr sz="800" b="1" dirty="0">
                          <a:latin typeface="Calibri"/>
                          <a:cs typeface="Calibri"/>
                        </a:rPr>
                        <a:t>for</a:t>
                      </a:r>
                      <a:r>
                        <a:rPr sz="800" b="1" spc="-5" dirty="0">
                          <a:latin typeface="Calibri"/>
                          <a:cs typeface="Calibri"/>
                        </a:rPr>
                        <a:t> </a:t>
                      </a:r>
                      <a:r>
                        <a:rPr sz="800" b="1" spc="-10" dirty="0">
                          <a:latin typeface="Calibri"/>
                          <a:cs typeface="Calibri"/>
                        </a:rPr>
                        <a:t>application</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373380">
                        <a:lnSpc>
                          <a:spcPts val="1350"/>
                        </a:lnSpc>
                      </a:pPr>
                      <a:r>
                        <a:rPr sz="800" b="1" spc="-10" dirty="0">
                          <a:latin typeface="Calibri"/>
                          <a:cs typeface="Calibri"/>
                        </a:rPr>
                        <a:t>Request</a:t>
                      </a:r>
                      <a:r>
                        <a:rPr sz="800" b="1" spc="-20" dirty="0">
                          <a:latin typeface="Calibri"/>
                          <a:cs typeface="Calibri"/>
                        </a:rPr>
                        <a:t> </a:t>
                      </a:r>
                      <a:r>
                        <a:rPr sz="800" b="1" dirty="0">
                          <a:latin typeface="Calibri"/>
                          <a:cs typeface="Calibri"/>
                        </a:rPr>
                        <a:t>for</a:t>
                      </a:r>
                      <a:r>
                        <a:rPr sz="800" b="1" spc="-20" dirty="0">
                          <a:latin typeface="Calibri"/>
                          <a:cs typeface="Calibri"/>
                        </a:rPr>
                        <a:t> </a:t>
                      </a:r>
                      <a:r>
                        <a:rPr sz="800" b="1" dirty="0">
                          <a:latin typeface="Calibri"/>
                          <a:cs typeface="Calibri"/>
                        </a:rPr>
                        <a:t>proposal</a:t>
                      </a:r>
                      <a:r>
                        <a:rPr sz="800" b="1" spc="-15" dirty="0">
                          <a:latin typeface="Calibri"/>
                          <a:cs typeface="Calibri"/>
                        </a:rPr>
                        <a:t> </a:t>
                      </a:r>
                      <a:r>
                        <a:rPr sz="800" b="1" spc="-25" dirty="0">
                          <a:latin typeface="Calibri"/>
                          <a:cs typeface="Calibri"/>
                        </a:rPr>
                        <a:t>or </a:t>
                      </a:r>
                      <a:r>
                        <a:rPr sz="800" b="1" spc="-10" dirty="0">
                          <a:latin typeface="Calibri"/>
                          <a:cs typeface="Calibri"/>
                        </a:rPr>
                        <a:t>quote</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551663">
                <a:tc>
                  <a:txBody>
                    <a:bodyPr/>
                    <a:lstStyle/>
                    <a:p>
                      <a:pPr marL="67945">
                        <a:lnSpc>
                          <a:spcPts val="1300"/>
                        </a:lnSpc>
                      </a:pPr>
                      <a:r>
                        <a:rPr sz="1100" b="1" spc="-10" dirty="0">
                          <a:latin typeface="Calibri"/>
                          <a:cs typeface="Calibri"/>
                        </a:rPr>
                        <a:t>Effort</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44780">
                        <a:lnSpc>
                          <a:spcPts val="1350"/>
                        </a:lnSpc>
                      </a:pPr>
                      <a:r>
                        <a:rPr sz="800" b="1" dirty="0">
                          <a:latin typeface="Calibri"/>
                          <a:cs typeface="Calibri"/>
                        </a:rPr>
                        <a:t>Diligent</a:t>
                      </a:r>
                      <a:r>
                        <a:rPr sz="800" b="1" spc="-30" dirty="0">
                          <a:latin typeface="Calibri"/>
                          <a:cs typeface="Calibri"/>
                        </a:rPr>
                        <a:t> </a:t>
                      </a:r>
                      <a:r>
                        <a:rPr sz="800" b="1" dirty="0">
                          <a:latin typeface="Calibri"/>
                          <a:cs typeface="Calibri"/>
                        </a:rPr>
                        <a:t>efforts</a:t>
                      </a:r>
                      <a:r>
                        <a:rPr sz="800" b="1" spc="-30" dirty="0">
                          <a:latin typeface="Calibri"/>
                          <a:cs typeface="Calibri"/>
                        </a:rPr>
                        <a:t> </a:t>
                      </a:r>
                      <a:r>
                        <a:rPr sz="800" b="1" dirty="0">
                          <a:latin typeface="Calibri"/>
                          <a:cs typeface="Calibri"/>
                        </a:rPr>
                        <a:t>are</a:t>
                      </a:r>
                      <a:r>
                        <a:rPr sz="800" b="1" spc="-35" dirty="0">
                          <a:latin typeface="Calibri"/>
                          <a:cs typeface="Calibri"/>
                        </a:rPr>
                        <a:t> </a:t>
                      </a:r>
                      <a:r>
                        <a:rPr sz="800" b="1" dirty="0">
                          <a:latin typeface="Calibri"/>
                          <a:cs typeface="Calibri"/>
                        </a:rPr>
                        <a:t>used</a:t>
                      </a:r>
                      <a:r>
                        <a:rPr sz="800" b="1" spc="-30" dirty="0">
                          <a:latin typeface="Calibri"/>
                          <a:cs typeface="Calibri"/>
                        </a:rPr>
                        <a:t> </a:t>
                      </a:r>
                      <a:r>
                        <a:rPr sz="800" b="1" spc="-25" dirty="0">
                          <a:latin typeface="Calibri"/>
                          <a:cs typeface="Calibri"/>
                        </a:rPr>
                        <a:t>in </a:t>
                      </a:r>
                      <a:r>
                        <a:rPr sz="800" b="1" spc="-10" dirty="0">
                          <a:latin typeface="Calibri"/>
                          <a:cs typeface="Calibri"/>
                        </a:rPr>
                        <a:t>completing</a:t>
                      </a:r>
                      <a:r>
                        <a:rPr sz="800" b="1" spc="-15" dirty="0">
                          <a:latin typeface="Calibri"/>
                          <a:cs typeface="Calibri"/>
                        </a:rPr>
                        <a:t> </a:t>
                      </a:r>
                      <a:r>
                        <a:rPr sz="800" b="1" dirty="0">
                          <a:latin typeface="Calibri"/>
                          <a:cs typeface="Calibri"/>
                        </a:rPr>
                        <a:t>research</a:t>
                      </a:r>
                      <a:r>
                        <a:rPr sz="800" b="1" spc="-15" dirty="0">
                          <a:latin typeface="Calibri"/>
                          <a:cs typeface="Calibri"/>
                        </a:rPr>
                        <a:t> </a:t>
                      </a:r>
                      <a:r>
                        <a:rPr sz="800" b="1" dirty="0">
                          <a:latin typeface="Calibri"/>
                          <a:cs typeface="Calibri"/>
                        </a:rPr>
                        <a:t>and</a:t>
                      </a:r>
                      <a:r>
                        <a:rPr sz="800" b="1" spc="-15" dirty="0">
                          <a:latin typeface="Calibri"/>
                          <a:cs typeface="Calibri"/>
                        </a:rPr>
                        <a:t> </a:t>
                      </a:r>
                      <a:r>
                        <a:rPr sz="800" b="1" spc="-25" dirty="0">
                          <a:latin typeface="Calibri"/>
                          <a:cs typeface="Calibri"/>
                        </a:rPr>
                        <a:t>the </a:t>
                      </a:r>
                      <a:r>
                        <a:rPr sz="800" b="1" dirty="0">
                          <a:latin typeface="Calibri"/>
                          <a:cs typeface="Calibri"/>
                        </a:rPr>
                        <a:t>delivery</a:t>
                      </a:r>
                      <a:r>
                        <a:rPr sz="800" b="1" spc="-30" dirty="0">
                          <a:latin typeface="Calibri"/>
                          <a:cs typeface="Calibri"/>
                        </a:rPr>
                        <a:t> </a:t>
                      </a:r>
                      <a:r>
                        <a:rPr sz="800" b="1" dirty="0">
                          <a:latin typeface="Calibri"/>
                          <a:cs typeface="Calibri"/>
                        </a:rPr>
                        <a:t>of</a:t>
                      </a:r>
                      <a:r>
                        <a:rPr sz="800" b="1" spc="-25" dirty="0">
                          <a:latin typeface="Calibri"/>
                          <a:cs typeface="Calibri"/>
                        </a:rPr>
                        <a:t> </a:t>
                      </a:r>
                      <a:r>
                        <a:rPr sz="800" b="1" spc="-10" dirty="0">
                          <a:latin typeface="Calibri"/>
                          <a:cs typeface="Calibri"/>
                        </a:rPr>
                        <a:t>results</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0"/>
                        </a:lnSpc>
                      </a:pPr>
                      <a:r>
                        <a:rPr sz="800" b="1" dirty="0">
                          <a:latin typeface="Calibri"/>
                          <a:cs typeface="Calibri"/>
                        </a:rPr>
                        <a:t>Diligent</a:t>
                      </a:r>
                      <a:r>
                        <a:rPr sz="800" b="1" spc="-30" dirty="0">
                          <a:latin typeface="Calibri"/>
                          <a:cs typeface="Calibri"/>
                        </a:rPr>
                        <a:t> </a:t>
                      </a:r>
                      <a:r>
                        <a:rPr sz="800" b="1" dirty="0">
                          <a:latin typeface="Calibri"/>
                          <a:cs typeface="Calibri"/>
                        </a:rPr>
                        <a:t>efforts</a:t>
                      </a:r>
                      <a:r>
                        <a:rPr sz="800" b="1" spc="-30" dirty="0">
                          <a:latin typeface="Calibri"/>
                          <a:cs typeface="Calibri"/>
                        </a:rPr>
                        <a:t> </a:t>
                      </a:r>
                      <a:r>
                        <a:rPr sz="800" b="1" dirty="0">
                          <a:latin typeface="Calibri"/>
                          <a:cs typeface="Calibri"/>
                        </a:rPr>
                        <a:t>are</a:t>
                      </a:r>
                      <a:r>
                        <a:rPr sz="800" b="1" spc="-35" dirty="0">
                          <a:latin typeface="Calibri"/>
                          <a:cs typeface="Calibri"/>
                        </a:rPr>
                        <a:t> </a:t>
                      </a:r>
                      <a:r>
                        <a:rPr sz="800" b="1" dirty="0">
                          <a:latin typeface="Calibri"/>
                          <a:cs typeface="Calibri"/>
                        </a:rPr>
                        <a:t>used</a:t>
                      </a:r>
                      <a:r>
                        <a:rPr sz="800" b="1" spc="-30" dirty="0">
                          <a:latin typeface="Calibri"/>
                          <a:cs typeface="Calibri"/>
                        </a:rPr>
                        <a:t> </a:t>
                      </a:r>
                      <a:r>
                        <a:rPr sz="800" b="1" spc="-25" dirty="0">
                          <a:latin typeface="Calibri"/>
                          <a:cs typeface="Calibri"/>
                        </a:rPr>
                        <a:t>in</a:t>
                      </a:r>
                      <a:endParaRPr sz="800" b="1" dirty="0">
                        <a:latin typeface="Calibri"/>
                        <a:cs typeface="Calibri"/>
                      </a:endParaRPr>
                    </a:p>
                    <a:p>
                      <a:pPr marL="67945" marR="201295">
                        <a:lnSpc>
                          <a:spcPct val="101800"/>
                        </a:lnSpc>
                      </a:pPr>
                      <a:r>
                        <a:rPr sz="800" b="1" spc="-10" dirty="0">
                          <a:latin typeface="Calibri"/>
                          <a:cs typeface="Calibri"/>
                        </a:rPr>
                        <a:t>completing</a:t>
                      </a:r>
                      <a:r>
                        <a:rPr sz="800" b="1" spc="-15" dirty="0">
                          <a:latin typeface="Calibri"/>
                          <a:cs typeface="Calibri"/>
                        </a:rPr>
                        <a:t> </a:t>
                      </a:r>
                      <a:r>
                        <a:rPr sz="800" b="1" dirty="0">
                          <a:latin typeface="Calibri"/>
                          <a:cs typeface="Calibri"/>
                        </a:rPr>
                        <a:t>research</a:t>
                      </a:r>
                      <a:r>
                        <a:rPr sz="800" b="1" spc="-15" dirty="0">
                          <a:latin typeface="Calibri"/>
                          <a:cs typeface="Calibri"/>
                        </a:rPr>
                        <a:t> </a:t>
                      </a:r>
                      <a:r>
                        <a:rPr sz="800" b="1" dirty="0">
                          <a:latin typeface="Calibri"/>
                          <a:cs typeface="Calibri"/>
                        </a:rPr>
                        <a:t>and</a:t>
                      </a:r>
                      <a:r>
                        <a:rPr sz="800" b="1" spc="-15" dirty="0">
                          <a:latin typeface="Calibri"/>
                          <a:cs typeface="Calibri"/>
                        </a:rPr>
                        <a:t> </a:t>
                      </a:r>
                      <a:r>
                        <a:rPr sz="800" b="1" spc="-25" dirty="0">
                          <a:latin typeface="Calibri"/>
                          <a:cs typeface="Calibri"/>
                        </a:rPr>
                        <a:t>the </a:t>
                      </a:r>
                      <a:r>
                        <a:rPr sz="800" b="1" dirty="0">
                          <a:latin typeface="Calibri"/>
                          <a:cs typeface="Calibri"/>
                        </a:rPr>
                        <a:t>delivery</a:t>
                      </a:r>
                      <a:r>
                        <a:rPr sz="800" b="1" spc="-30" dirty="0">
                          <a:latin typeface="Calibri"/>
                          <a:cs typeface="Calibri"/>
                        </a:rPr>
                        <a:t> </a:t>
                      </a:r>
                      <a:r>
                        <a:rPr sz="800" b="1" dirty="0">
                          <a:latin typeface="Calibri"/>
                          <a:cs typeface="Calibri"/>
                        </a:rPr>
                        <a:t>of</a:t>
                      </a:r>
                      <a:r>
                        <a:rPr sz="800" b="1" spc="-25" dirty="0">
                          <a:latin typeface="Calibri"/>
                          <a:cs typeface="Calibri"/>
                        </a:rPr>
                        <a:t> </a:t>
                      </a:r>
                      <a:r>
                        <a:rPr sz="800" b="1" spc="-10" dirty="0">
                          <a:latin typeface="Calibri"/>
                          <a:cs typeface="Calibri"/>
                        </a:rPr>
                        <a:t>results</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53670">
                        <a:lnSpc>
                          <a:spcPts val="1350"/>
                        </a:lnSpc>
                      </a:pPr>
                      <a:r>
                        <a:rPr sz="800" b="1" spc="-10" dirty="0">
                          <a:latin typeface="Calibri"/>
                          <a:cs typeface="Calibri"/>
                        </a:rPr>
                        <a:t>Significant </a:t>
                      </a:r>
                      <a:r>
                        <a:rPr sz="800" b="1" dirty="0">
                          <a:latin typeface="Calibri"/>
                          <a:cs typeface="Calibri"/>
                        </a:rPr>
                        <a:t>emphasis</a:t>
                      </a:r>
                      <a:r>
                        <a:rPr sz="800" b="1" spc="-15" dirty="0">
                          <a:latin typeface="Calibri"/>
                          <a:cs typeface="Calibri"/>
                        </a:rPr>
                        <a:t> </a:t>
                      </a:r>
                      <a:r>
                        <a:rPr sz="800" b="1" spc="-10" dirty="0">
                          <a:latin typeface="Calibri"/>
                          <a:cs typeface="Calibri"/>
                        </a:rPr>
                        <a:t>placed </a:t>
                      </a:r>
                      <a:r>
                        <a:rPr sz="800" b="1" dirty="0">
                          <a:latin typeface="Calibri"/>
                          <a:cs typeface="Calibri"/>
                        </a:rPr>
                        <a:t>on</a:t>
                      </a:r>
                      <a:r>
                        <a:rPr sz="800" b="1" spc="-25" dirty="0">
                          <a:latin typeface="Calibri"/>
                          <a:cs typeface="Calibri"/>
                        </a:rPr>
                        <a:t> </a:t>
                      </a:r>
                      <a:r>
                        <a:rPr sz="800" b="1" dirty="0">
                          <a:latin typeface="Calibri"/>
                          <a:cs typeface="Calibri"/>
                        </a:rPr>
                        <a:t>delivery</a:t>
                      </a:r>
                      <a:r>
                        <a:rPr sz="800" b="1" spc="-25" dirty="0">
                          <a:latin typeface="Calibri"/>
                          <a:cs typeface="Calibri"/>
                        </a:rPr>
                        <a:t> </a:t>
                      </a:r>
                      <a:r>
                        <a:rPr sz="800" b="1" dirty="0">
                          <a:latin typeface="Calibri"/>
                          <a:cs typeface="Calibri"/>
                        </a:rPr>
                        <a:t>of</a:t>
                      </a:r>
                      <a:r>
                        <a:rPr sz="800" b="1" spc="-20" dirty="0">
                          <a:latin typeface="Calibri"/>
                          <a:cs typeface="Calibri"/>
                        </a:rPr>
                        <a:t> </a:t>
                      </a:r>
                      <a:r>
                        <a:rPr sz="800" b="1" spc="-10" dirty="0">
                          <a:latin typeface="Calibri"/>
                          <a:cs typeface="Calibri"/>
                        </a:rPr>
                        <a:t>results, </a:t>
                      </a:r>
                      <a:r>
                        <a:rPr sz="800" b="1" dirty="0">
                          <a:latin typeface="Calibri"/>
                          <a:cs typeface="Calibri"/>
                        </a:rPr>
                        <a:t>product,</a:t>
                      </a:r>
                      <a:r>
                        <a:rPr sz="800" b="1" spc="-25" dirty="0">
                          <a:latin typeface="Calibri"/>
                          <a:cs typeface="Calibri"/>
                        </a:rPr>
                        <a:t> </a:t>
                      </a:r>
                      <a:r>
                        <a:rPr sz="800" b="1" dirty="0">
                          <a:latin typeface="Calibri"/>
                          <a:cs typeface="Calibri"/>
                        </a:rPr>
                        <a:t>or</a:t>
                      </a:r>
                      <a:r>
                        <a:rPr sz="800" b="1" spc="-30" dirty="0">
                          <a:latin typeface="Calibri"/>
                          <a:cs typeface="Calibri"/>
                        </a:rPr>
                        <a:t> </a:t>
                      </a:r>
                      <a:r>
                        <a:rPr sz="800" b="1" spc="-10" dirty="0">
                          <a:latin typeface="Calibri"/>
                          <a:cs typeface="Calibri"/>
                        </a:rPr>
                        <a:t>performance</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5"/>
                  </a:ext>
                </a:extLst>
              </a:tr>
              <a:tr h="338228">
                <a:tc>
                  <a:txBody>
                    <a:bodyPr/>
                    <a:lstStyle/>
                    <a:p>
                      <a:pPr marL="67945" marR="61594">
                        <a:lnSpc>
                          <a:spcPts val="1350"/>
                        </a:lnSpc>
                      </a:pPr>
                      <a:r>
                        <a:rPr sz="1100" b="1" spc="-10" dirty="0">
                          <a:latin typeface="Calibri"/>
                          <a:cs typeface="Calibri"/>
                        </a:rPr>
                        <a:t>Sponsor Involvement</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05"/>
                        </a:lnSpc>
                      </a:pPr>
                      <a:r>
                        <a:rPr sz="800" b="1" spc="-20" dirty="0">
                          <a:latin typeface="Calibri"/>
                          <a:cs typeface="Calibri"/>
                        </a:rPr>
                        <a:t>None</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5"/>
                        </a:lnSpc>
                      </a:pPr>
                      <a:r>
                        <a:rPr sz="800" b="1" spc="-10" dirty="0">
                          <a:latin typeface="Calibri"/>
                          <a:cs typeface="Calibri"/>
                        </a:rPr>
                        <a:t>Substantial</a:t>
                      </a:r>
                      <a:r>
                        <a:rPr sz="800" b="1" spc="15" dirty="0">
                          <a:latin typeface="Calibri"/>
                          <a:cs typeface="Calibri"/>
                        </a:rPr>
                        <a:t> </a:t>
                      </a:r>
                      <a:r>
                        <a:rPr sz="800" b="1" spc="-10" dirty="0">
                          <a:latin typeface="Calibri"/>
                          <a:cs typeface="Calibri"/>
                        </a:rPr>
                        <a:t>involvement</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237490">
                        <a:lnSpc>
                          <a:spcPts val="1350"/>
                        </a:lnSpc>
                      </a:pPr>
                      <a:r>
                        <a:rPr sz="800" b="1" dirty="0">
                          <a:latin typeface="Calibri"/>
                          <a:cs typeface="Calibri"/>
                        </a:rPr>
                        <a:t>Approves</a:t>
                      </a:r>
                      <a:r>
                        <a:rPr sz="800" b="1" spc="-40" dirty="0">
                          <a:latin typeface="Calibri"/>
                          <a:cs typeface="Calibri"/>
                        </a:rPr>
                        <a:t> </a:t>
                      </a:r>
                      <a:r>
                        <a:rPr sz="800" b="1" dirty="0">
                          <a:latin typeface="Calibri"/>
                          <a:cs typeface="Calibri"/>
                        </a:rPr>
                        <a:t>activity,</a:t>
                      </a:r>
                      <a:r>
                        <a:rPr sz="800" b="1" spc="-45" dirty="0">
                          <a:latin typeface="Calibri"/>
                          <a:cs typeface="Calibri"/>
                        </a:rPr>
                        <a:t> </a:t>
                      </a:r>
                      <a:r>
                        <a:rPr sz="800" b="1" spc="-10" dirty="0">
                          <a:latin typeface="Calibri"/>
                          <a:cs typeface="Calibri"/>
                        </a:rPr>
                        <a:t>expects results</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6"/>
                  </a:ext>
                </a:extLst>
              </a:tr>
              <a:tr h="451583">
                <a:tc>
                  <a:txBody>
                    <a:bodyPr/>
                    <a:lstStyle/>
                    <a:p>
                      <a:pPr marL="67945">
                        <a:lnSpc>
                          <a:spcPts val="1300"/>
                        </a:lnSpc>
                      </a:pPr>
                      <a:r>
                        <a:rPr sz="1100" b="1" spc="-10" dirty="0">
                          <a:latin typeface="Calibri"/>
                          <a:cs typeface="Calibri"/>
                        </a:rPr>
                        <a:t>Payment</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182245">
                        <a:lnSpc>
                          <a:spcPts val="1350"/>
                        </a:lnSpc>
                      </a:pPr>
                      <a:r>
                        <a:rPr sz="800" b="1" dirty="0">
                          <a:latin typeface="Calibri"/>
                          <a:cs typeface="Calibri"/>
                        </a:rPr>
                        <a:t>Payment</a:t>
                      </a:r>
                      <a:r>
                        <a:rPr sz="800" b="1" spc="-35" dirty="0">
                          <a:latin typeface="Calibri"/>
                          <a:cs typeface="Calibri"/>
                        </a:rPr>
                        <a:t> </a:t>
                      </a:r>
                      <a:r>
                        <a:rPr sz="800" b="1" dirty="0">
                          <a:latin typeface="Calibri"/>
                          <a:cs typeface="Calibri"/>
                        </a:rPr>
                        <a:t>awarded</a:t>
                      </a:r>
                      <a:r>
                        <a:rPr sz="800" b="1" spc="-30" dirty="0">
                          <a:latin typeface="Calibri"/>
                          <a:cs typeface="Calibri"/>
                        </a:rPr>
                        <a:t> </a:t>
                      </a:r>
                      <a:r>
                        <a:rPr sz="800" b="1" dirty="0">
                          <a:latin typeface="Calibri"/>
                          <a:cs typeface="Calibri"/>
                        </a:rPr>
                        <a:t>in</a:t>
                      </a:r>
                      <a:r>
                        <a:rPr sz="800" b="1" spc="-30" dirty="0">
                          <a:latin typeface="Calibri"/>
                          <a:cs typeface="Calibri"/>
                        </a:rPr>
                        <a:t> </a:t>
                      </a:r>
                      <a:r>
                        <a:rPr sz="800" b="1" spc="-10" dirty="0">
                          <a:latin typeface="Calibri"/>
                          <a:cs typeface="Calibri"/>
                        </a:rPr>
                        <a:t>annual </a:t>
                      </a:r>
                      <a:r>
                        <a:rPr sz="800" b="1" dirty="0">
                          <a:latin typeface="Calibri"/>
                          <a:cs typeface="Calibri"/>
                        </a:rPr>
                        <a:t>lump</a:t>
                      </a:r>
                      <a:r>
                        <a:rPr sz="800" b="1" spc="-40" dirty="0">
                          <a:latin typeface="Calibri"/>
                          <a:cs typeface="Calibri"/>
                        </a:rPr>
                        <a:t> </a:t>
                      </a:r>
                      <a:r>
                        <a:rPr sz="800" b="1" spc="-25" dirty="0">
                          <a:latin typeface="Calibri"/>
                          <a:cs typeface="Calibri"/>
                        </a:rPr>
                        <a:t>sum</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gn="just">
                        <a:lnSpc>
                          <a:spcPts val="1290"/>
                        </a:lnSpc>
                      </a:pPr>
                      <a:r>
                        <a:rPr sz="800" b="1" dirty="0">
                          <a:latin typeface="Calibri"/>
                          <a:cs typeface="Calibri"/>
                        </a:rPr>
                        <a:t>Payment</a:t>
                      </a:r>
                      <a:r>
                        <a:rPr sz="800" b="1" spc="-35" dirty="0">
                          <a:latin typeface="Calibri"/>
                          <a:cs typeface="Calibri"/>
                        </a:rPr>
                        <a:t> </a:t>
                      </a:r>
                      <a:r>
                        <a:rPr sz="800" b="1" dirty="0">
                          <a:latin typeface="Calibri"/>
                          <a:cs typeface="Calibri"/>
                        </a:rPr>
                        <a:t>awarded</a:t>
                      </a:r>
                      <a:r>
                        <a:rPr sz="800" b="1" spc="-30" dirty="0">
                          <a:latin typeface="Calibri"/>
                          <a:cs typeface="Calibri"/>
                        </a:rPr>
                        <a:t> </a:t>
                      </a:r>
                      <a:r>
                        <a:rPr sz="800" b="1" dirty="0">
                          <a:latin typeface="Calibri"/>
                          <a:cs typeface="Calibri"/>
                        </a:rPr>
                        <a:t>in</a:t>
                      </a:r>
                      <a:r>
                        <a:rPr sz="800" b="1" spc="-30" dirty="0">
                          <a:latin typeface="Calibri"/>
                          <a:cs typeface="Calibri"/>
                        </a:rPr>
                        <a:t> </a:t>
                      </a:r>
                      <a:r>
                        <a:rPr sz="800" b="1" spc="-10" dirty="0">
                          <a:latin typeface="Calibri"/>
                          <a:cs typeface="Calibri"/>
                        </a:rPr>
                        <a:t>annual</a:t>
                      </a:r>
                      <a:endParaRPr sz="800" b="1">
                        <a:latin typeface="Calibri"/>
                        <a:cs typeface="Calibri"/>
                      </a:endParaRPr>
                    </a:p>
                    <a:p>
                      <a:pPr marL="67945" marR="253365" algn="just">
                        <a:lnSpc>
                          <a:spcPct val="101600"/>
                        </a:lnSpc>
                      </a:pPr>
                      <a:r>
                        <a:rPr sz="800" b="1" dirty="0">
                          <a:latin typeface="Calibri"/>
                          <a:cs typeface="Calibri"/>
                        </a:rPr>
                        <a:t>lump</a:t>
                      </a:r>
                      <a:r>
                        <a:rPr sz="800" b="1" spc="-35" dirty="0">
                          <a:latin typeface="Calibri"/>
                          <a:cs typeface="Calibri"/>
                        </a:rPr>
                        <a:t> </a:t>
                      </a:r>
                      <a:r>
                        <a:rPr sz="800" b="1" dirty="0">
                          <a:latin typeface="Calibri"/>
                          <a:cs typeface="Calibri"/>
                        </a:rPr>
                        <a:t>sum</a:t>
                      </a:r>
                      <a:r>
                        <a:rPr sz="800" b="1" spc="-35" dirty="0">
                          <a:latin typeface="Calibri"/>
                          <a:cs typeface="Calibri"/>
                        </a:rPr>
                        <a:t> </a:t>
                      </a:r>
                      <a:r>
                        <a:rPr sz="800" b="1" dirty="0">
                          <a:latin typeface="Calibri"/>
                          <a:cs typeface="Calibri"/>
                        </a:rPr>
                        <a:t>unless</a:t>
                      </a:r>
                      <a:r>
                        <a:rPr sz="800" b="1" spc="-30" dirty="0">
                          <a:latin typeface="Calibri"/>
                          <a:cs typeface="Calibri"/>
                        </a:rPr>
                        <a:t> </a:t>
                      </a:r>
                      <a:r>
                        <a:rPr sz="800" b="1" spc="-10" dirty="0">
                          <a:latin typeface="Calibri"/>
                          <a:cs typeface="Calibri"/>
                        </a:rPr>
                        <a:t>otherwise specified</a:t>
                      </a:r>
                      <a:r>
                        <a:rPr sz="800" b="1" spc="-5" dirty="0">
                          <a:latin typeface="Calibri"/>
                          <a:cs typeface="Calibri"/>
                        </a:rPr>
                        <a:t> </a:t>
                      </a:r>
                      <a:r>
                        <a:rPr sz="800" b="1" dirty="0">
                          <a:latin typeface="Calibri"/>
                          <a:cs typeface="Calibri"/>
                        </a:rPr>
                        <a:t>in</a:t>
                      </a:r>
                      <a:r>
                        <a:rPr sz="800" b="1" spc="-5" dirty="0">
                          <a:latin typeface="Calibri"/>
                          <a:cs typeface="Calibri"/>
                        </a:rPr>
                        <a:t> </a:t>
                      </a:r>
                      <a:r>
                        <a:rPr sz="800" b="1" dirty="0">
                          <a:latin typeface="Calibri"/>
                          <a:cs typeface="Calibri"/>
                        </a:rPr>
                        <a:t>the</a:t>
                      </a:r>
                      <a:r>
                        <a:rPr sz="800" b="1" spc="-10" dirty="0">
                          <a:latin typeface="Calibri"/>
                          <a:cs typeface="Calibri"/>
                        </a:rPr>
                        <a:t> cooperative agreement</a:t>
                      </a:r>
                      <a:endParaRPr sz="800" b="1">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36525">
                        <a:lnSpc>
                          <a:spcPts val="1350"/>
                        </a:lnSpc>
                      </a:pPr>
                      <a:r>
                        <a:rPr sz="800" b="1" dirty="0">
                          <a:latin typeface="Calibri"/>
                          <a:cs typeface="Calibri"/>
                        </a:rPr>
                        <a:t>Payment</a:t>
                      </a:r>
                      <a:r>
                        <a:rPr sz="800" b="1" spc="-35" dirty="0">
                          <a:latin typeface="Calibri"/>
                          <a:cs typeface="Calibri"/>
                        </a:rPr>
                        <a:t> </a:t>
                      </a:r>
                      <a:r>
                        <a:rPr sz="800" b="1" dirty="0">
                          <a:latin typeface="Calibri"/>
                          <a:cs typeface="Calibri"/>
                        </a:rPr>
                        <a:t>based</a:t>
                      </a:r>
                      <a:r>
                        <a:rPr sz="800" b="1" spc="-40" dirty="0">
                          <a:latin typeface="Calibri"/>
                          <a:cs typeface="Calibri"/>
                        </a:rPr>
                        <a:t> </a:t>
                      </a:r>
                      <a:r>
                        <a:rPr sz="800" b="1" spc="-25" dirty="0">
                          <a:latin typeface="Calibri"/>
                          <a:cs typeface="Calibri"/>
                        </a:rPr>
                        <a:t>on </a:t>
                      </a:r>
                      <a:r>
                        <a:rPr sz="800" b="1" dirty="0">
                          <a:latin typeface="Calibri"/>
                          <a:cs typeface="Calibri"/>
                        </a:rPr>
                        <a:t>deliverables</a:t>
                      </a:r>
                      <a:r>
                        <a:rPr sz="800" b="1" spc="-35" dirty="0">
                          <a:latin typeface="Calibri"/>
                          <a:cs typeface="Calibri"/>
                        </a:rPr>
                        <a:t> </a:t>
                      </a:r>
                      <a:r>
                        <a:rPr sz="800" b="1" dirty="0">
                          <a:latin typeface="Calibri"/>
                          <a:cs typeface="Calibri"/>
                        </a:rPr>
                        <a:t>and</a:t>
                      </a:r>
                      <a:r>
                        <a:rPr sz="800" b="1" spc="-40" dirty="0">
                          <a:latin typeface="Calibri"/>
                          <a:cs typeface="Calibri"/>
                        </a:rPr>
                        <a:t> </a:t>
                      </a:r>
                      <a:r>
                        <a:rPr sz="800" b="1" spc="-10" dirty="0">
                          <a:latin typeface="Calibri"/>
                          <a:cs typeface="Calibri"/>
                        </a:rPr>
                        <a:t>milestones</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7"/>
                  </a:ext>
                </a:extLst>
              </a:tr>
              <a:tr h="255521">
                <a:tc>
                  <a:txBody>
                    <a:bodyPr/>
                    <a:lstStyle/>
                    <a:p>
                      <a:pPr marL="67945" marR="208915">
                        <a:lnSpc>
                          <a:spcPts val="1350"/>
                        </a:lnSpc>
                      </a:pPr>
                      <a:r>
                        <a:rPr sz="1100" b="1" spc="-25" dirty="0">
                          <a:latin typeface="Calibri"/>
                          <a:cs typeface="Calibri"/>
                        </a:rPr>
                        <a:t>Re‐ </a:t>
                      </a:r>
                      <a:r>
                        <a:rPr sz="1100" b="1" spc="-10" dirty="0">
                          <a:latin typeface="Calibri"/>
                          <a:cs typeface="Calibri"/>
                        </a:rPr>
                        <a:t>budgeting</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300"/>
                        </a:lnSpc>
                      </a:pPr>
                      <a:r>
                        <a:rPr sz="800" b="1" spc="-10" dirty="0">
                          <a:latin typeface="Calibri"/>
                          <a:cs typeface="Calibri"/>
                        </a:rPr>
                        <a:t>Flexible</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0"/>
                        </a:lnSpc>
                      </a:pPr>
                      <a:r>
                        <a:rPr sz="800" b="1" dirty="0">
                          <a:latin typeface="Calibri"/>
                          <a:cs typeface="Calibri"/>
                        </a:rPr>
                        <a:t>Usually</a:t>
                      </a:r>
                      <a:r>
                        <a:rPr sz="800" b="1" spc="-40" dirty="0">
                          <a:latin typeface="Calibri"/>
                          <a:cs typeface="Calibri"/>
                        </a:rPr>
                        <a:t> </a:t>
                      </a:r>
                      <a:r>
                        <a:rPr sz="800" b="1" spc="-10" dirty="0">
                          <a:latin typeface="Calibri"/>
                          <a:cs typeface="Calibri"/>
                        </a:rPr>
                        <a:t>flexible</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300"/>
                        </a:lnSpc>
                      </a:pPr>
                      <a:r>
                        <a:rPr sz="800" b="1" dirty="0">
                          <a:latin typeface="Calibri"/>
                          <a:cs typeface="Calibri"/>
                        </a:rPr>
                        <a:t>More</a:t>
                      </a:r>
                      <a:r>
                        <a:rPr sz="800" b="1" spc="-40" dirty="0">
                          <a:latin typeface="Calibri"/>
                          <a:cs typeface="Calibri"/>
                        </a:rPr>
                        <a:t> </a:t>
                      </a:r>
                      <a:r>
                        <a:rPr sz="800" b="1" spc="-10" dirty="0">
                          <a:latin typeface="Calibri"/>
                          <a:cs typeface="Calibri"/>
                        </a:rPr>
                        <a:t>restrictive</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8"/>
                  </a:ext>
                </a:extLst>
              </a:tr>
              <a:tr h="535131">
                <a:tc>
                  <a:txBody>
                    <a:bodyPr/>
                    <a:lstStyle/>
                    <a:p>
                      <a:pPr marL="67945">
                        <a:lnSpc>
                          <a:spcPts val="1305"/>
                        </a:lnSpc>
                      </a:pPr>
                      <a:r>
                        <a:rPr sz="1100" b="1" spc="-10" dirty="0">
                          <a:latin typeface="Calibri"/>
                          <a:cs typeface="Calibri"/>
                        </a:rPr>
                        <a:t>Reporting</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807720">
                        <a:lnSpc>
                          <a:spcPts val="1350"/>
                        </a:lnSpc>
                        <a:spcBef>
                          <a:spcPts val="5"/>
                        </a:spcBef>
                      </a:pPr>
                      <a:r>
                        <a:rPr sz="800" b="1" dirty="0">
                          <a:latin typeface="Calibri"/>
                          <a:cs typeface="Calibri"/>
                        </a:rPr>
                        <a:t>Annual</a:t>
                      </a:r>
                      <a:r>
                        <a:rPr sz="800" b="1" spc="-60" dirty="0">
                          <a:latin typeface="Calibri"/>
                          <a:cs typeface="Calibri"/>
                        </a:rPr>
                        <a:t> </a:t>
                      </a:r>
                      <a:r>
                        <a:rPr sz="800" b="1" spc="-10" dirty="0">
                          <a:latin typeface="Calibri"/>
                          <a:cs typeface="Calibri"/>
                        </a:rPr>
                        <a:t>reporting requirements</a:t>
                      </a:r>
                      <a:endParaRPr sz="800" b="1">
                        <a:latin typeface="Calibri"/>
                        <a:cs typeface="Calibri"/>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1594">
                        <a:lnSpc>
                          <a:spcPts val="1340"/>
                        </a:lnSpc>
                      </a:pPr>
                      <a:r>
                        <a:rPr sz="800" b="1" dirty="0">
                          <a:latin typeface="Calibri"/>
                          <a:cs typeface="Calibri"/>
                        </a:rPr>
                        <a:t>Reporting</a:t>
                      </a:r>
                      <a:r>
                        <a:rPr sz="800" b="1" spc="-55" dirty="0">
                          <a:latin typeface="Calibri"/>
                          <a:cs typeface="Calibri"/>
                        </a:rPr>
                        <a:t> </a:t>
                      </a:r>
                      <a:r>
                        <a:rPr sz="800" b="1" spc="-10" dirty="0">
                          <a:latin typeface="Calibri"/>
                          <a:cs typeface="Calibri"/>
                        </a:rPr>
                        <a:t>requirements determined </a:t>
                      </a:r>
                      <a:r>
                        <a:rPr sz="800" b="1" dirty="0">
                          <a:latin typeface="Calibri"/>
                          <a:cs typeface="Calibri"/>
                        </a:rPr>
                        <a:t>by</a:t>
                      </a:r>
                      <a:r>
                        <a:rPr sz="800" b="1" spc="-10" dirty="0">
                          <a:latin typeface="Calibri"/>
                          <a:cs typeface="Calibri"/>
                        </a:rPr>
                        <a:t> </a:t>
                      </a:r>
                      <a:r>
                        <a:rPr sz="800" b="1" dirty="0">
                          <a:latin typeface="Calibri"/>
                          <a:cs typeface="Calibri"/>
                        </a:rPr>
                        <a:t>the</a:t>
                      </a:r>
                      <a:r>
                        <a:rPr sz="800" b="1" spc="-5" dirty="0">
                          <a:latin typeface="Calibri"/>
                          <a:cs typeface="Calibri"/>
                        </a:rPr>
                        <a:t> </a:t>
                      </a:r>
                      <a:r>
                        <a:rPr sz="800" b="1" spc="-10" dirty="0">
                          <a:latin typeface="Calibri"/>
                          <a:cs typeface="Calibri"/>
                        </a:rPr>
                        <a:t>cooperative</a:t>
                      </a:r>
                      <a:endParaRPr sz="800" b="1" dirty="0">
                        <a:latin typeface="Calibri"/>
                        <a:cs typeface="Calibri"/>
                      </a:endParaRPr>
                    </a:p>
                    <a:p>
                      <a:pPr marL="67945">
                        <a:lnSpc>
                          <a:spcPts val="1295"/>
                        </a:lnSpc>
                      </a:pPr>
                      <a:r>
                        <a:rPr sz="800" b="1" spc="-10" dirty="0">
                          <a:latin typeface="Calibri"/>
                          <a:cs typeface="Calibri"/>
                        </a:rPr>
                        <a:t>agreement</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633095">
                        <a:lnSpc>
                          <a:spcPts val="1350"/>
                        </a:lnSpc>
                        <a:spcBef>
                          <a:spcPts val="5"/>
                        </a:spcBef>
                      </a:pPr>
                      <a:r>
                        <a:rPr sz="800" b="1" spc="-10" dirty="0">
                          <a:latin typeface="Calibri"/>
                          <a:cs typeface="Calibri"/>
                        </a:rPr>
                        <a:t>Frequent</a:t>
                      </a:r>
                      <a:r>
                        <a:rPr sz="800" b="1" dirty="0">
                          <a:latin typeface="Calibri"/>
                          <a:cs typeface="Calibri"/>
                        </a:rPr>
                        <a:t> </a:t>
                      </a:r>
                      <a:r>
                        <a:rPr sz="800" b="1" spc="-10" dirty="0">
                          <a:latin typeface="Calibri"/>
                          <a:cs typeface="Calibri"/>
                        </a:rPr>
                        <a:t>reporting requirements</a:t>
                      </a:r>
                      <a:endParaRPr sz="800" b="1" dirty="0">
                        <a:latin typeface="Calibri"/>
                        <a:cs typeface="Calibri"/>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9"/>
                  </a:ext>
                </a:extLst>
              </a:tr>
              <a:tr h="732482">
                <a:tc>
                  <a:txBody>
                    <a:bodyPr/>
                    <a:lstStyle/>
                    <a:p>
                      <a:pPr marL="67945">
                        <a:lnSpc>
                          <a:spcPts val="1300"/>
                        </a:lnSpc>
                      </a:pPr>
                      <a:r>
                        <a:rPr sz="1100" b="1" spc="-10" dirty="0">
                          <a:latin typeface="Calibri"/>
                          <a:cs typeface="Calibri"/>
                        </a:rPr>
                        <a:t>Flexibility</a:t>
                      </a:r>
                      <a:endParaRPr sz="110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87630">
                        <a:lnSpc>
                          <a:spcPts val="1350"/>
                        </a:lnSpc>
                      </a:pPr>
                      <a:r>
                        <a:rPr sz="800" b="1" spc="-10" dirty="0">
                          <a:latin typeface="Calibri"/>
                          <a:cs typeface="Calibri"/>
                        </a:rPr>
                        <a:t>Principal</a:t>
                      </a:r>
                      <a:r>
                        <a:rPr sz="800" b="1" spc="35" dirty="0">
                          <a:latin typeface="Calibri"/>
                          <a:cs typeface="Calibri"/>
                        </a:rPr>
                        <a:t> </a:t>
                      </a:r>
                      <a:r>
                        <a:rPr sz="800" b="1" spc="-10" dirty="0">
                          <a:latin typeface="Calibri"/>
                          <a:cs typeface="Calibri"/>
                        </a:rPr>
                        <a:t>Investigator</a:t>
                      </a:r>
                      <a:r>
                        <a:rPr sz="800" b="1" spc="30" dirty="0">
                          <a:latin typeface="Calibri"/>
                          <a:cs typeface="Calibri"/>
                        </a:rPr>
                        <a:t> </a:t>
                      </a:r>
                      <a:r>
                        <a:rPr sz="800" b="1" spc="-25" dirty="0">
                          <a:latin typeface="Calibri"/>
                          <a:cs typeface="Calibri"/>
                        </a:rPr>
                        <a:t>has </a:t>
                      </a:r>
                      <a:r>
                        <a:rPr sz="800" b="1" dirty="0">
                          <a:latin typeface="Calibri"/>
                          <a:cs typeface="Calibri"/>
                        </a:rPr>
                        <a:t>more</a:t>
                      </a:r>
                      <a:r>
                        <a:rPr sz="800" b="1" spc="-20" dirty="0">
                          <a:latin typeface="Calibri"/>
                          <a:cs typeface="Calibri"/>
                        </a:rPr>
                        <a:t> </a:t>
                      </a:r>
                      <a:r>
                        <a:rPr sz="800" b="1" spc="-10" dirty="0">
                          <a:latin typeface="Calibri"/>
                          <a:cs typeface="Calibri"/>
                        </a:rPr>
                        <a:t>freedom</a:t>
                      </a:r>
                      <a:r>
                        <a:rPr sz="800" b="1" spc="-20" dirty="0">
                          <a:latin typeface="Calibri"/>
                          <a:cs typeface="Calibri"/>
                        </a:rPr>
                        <a:t> </a:t>
                      </a:r>
                      <a:r>
                        <a:rPr sz="800" b="1" dirty="0">
                          <a:latin typeface="Calibri"/>
                          <a:cs typeface="Calibri"/>
                        </a:rPr>
                        <a:t>to</a:t>
                      </a:r>
                      <a:r>
                        <a:rPr sz="800" b="1" spc="-15" dirty="0">
                          <a:latin typeface="Calibri"/>
                          <a:cs typeface="Calibri"/>
                        </a:rPr>
                        <a:t> </a:t>
                      </a:r>
                      <a:r>
                        <a:rPr sz="800" b="1" dirty="0">
                          <a:latin typeface="Calibri"/>
                          <a:cs typeface="Calibri"/>
                        </a:rPr>
                        <a:t>adapt</a:t>
                      </a:r>
                      <a:r>
                        <a:rPr sz="800" b="1" spc="-15" dirty="0">
                          <a:latin typeface="Calibri"/>
                          <a:cs typeface="Calibri"/>
                        </a:rPr>
                        <a:t> </a:t>
                      </a:r>
                      <a:r>
                        <a:rPr sz="800" b="1" spc="-25" dirty="0">
                          <a:latin typeface="Calibri"/>
                          <a:cs typeface="Calibri"/>
                        </a:rPr>
                        <a:t>the </a:t>
                      </a:r>
                      <a:r>
                        <a:rPr sz="800" b="1" dirty="0">
                          <a:latin typeface="Calibri"/>
                          <a:cs typeface="Calibri"/>
                        </a:rPr>
                        <a:t>project</a:t>
                      </a:r>
                      <a:r>
                        <a:rPr sz="800" b="1" spc="-30" dirty="0">
                          <a:latin typeface="Calibri"/>
                          <a:cs typeface="Calibri"/>
                        </a:rPr>
                        <a:t> </a:t>
                      </a:r>
                      <a:r>
                        <a:rPr sz="800" b="1" dirty="0">
                          <a:latin typeface="Calibri"/>
                          <a:cs typeface="Calibri"/>
                        </a:rPr>
                        <a:t>and</a:t>
                      </a:r>
                      <a:r>
                        <a:rPr sz="800" b="1" spc="-25" dirty="0">
                          <a:latin typeface="Calibri"/>
                          <a:cs typeface="Calibri"/>
                        </a:rPr>
                        <a:t> </a:t>
                      </a:r>
                      <a:r>
                        <a:rPr sz="800" b="1" dirty="0">
                          <a:latin typeface="Calibri"/>
                          <a:cs typeface="Calibri"/>
                        </a:rPr>
                        <a:t>less</a:t>
                      </a:r>
                      <a:r>
                        <a:rPr sz="800" b="1" spc="-30" dirty="0">
                          <a:latin typeface="Calibri"/>
                          <a:cs typeface="Calibri"/>
                        </a:rPr>
                        <a:t> </a:t>
                      </a:r>
                      <a:r>
                        <a:rPr sz="800" b="1" spc="-10" dirty="0">
                          <a:latin typeface="Calibri"/>
                          <a:cs typeface="Calibri"/>
                        </a:rPr>
                        <a:t>responsibility </a:t>
                      </a:r>
                      <a:r>
                        <a:rPr sz="800" b="1" dirty="0">
                          <a:latin typeface="Calibri"/>
                          <a:cs typeface="Calibri"/>
                        </a:rPr>
                        <a:t>to</a:t>
                      </a:r>
                      <a:r>
                        <a:rPr sz="800" b="1" spc="-30" dirty="0">
                          <a:latin typeface="Calibri"/>
                          <a:cs typeface="Calibri"/>
                        </a:rPr>
                        <a:t> </a:t>
                      </a:r>
                      <a:r>
                        <a:rPr sz="800" b="1" dirty="0">
                          <a:latin typeface="Calibri"/>
                          <a:cs typeface="Calibri"/>
                        </a:rPr>
                        <a:t>produce</a:t>
                      </a:r>
                      <a:r>
                        <a:rPr sz="800" b="1" spc="-35" dirty="0">
                          <a:latin typeface="Calibri"/>
                          <a:cs typeface="Calibri"/>
                        </a:rPr>
                        <a:t> </a:t>
                      </a:r>
                      <a:r>
                        <a:rPr sz="800" b="1" spc="-10" dirty="0">
                          <a:latin typeface="Calibri"/>
                          <a:cs typeface="Calibri"/>
                        </a:rPr>
                        <a:t>results</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ts val="1290"/>
                        </a:lnSpc>
                      </a:pPr>
                      <a:r>
                        <a:rPr sz="800" b="1" spc="-10" dirty="0">
                          <a:latin typeface="Calibri"/>
                          <a:cs typeface="Calibri"/>
                        </a:rPr>
                        <a:t>Substantial</a:t>
                      </a:r>
                      <a:r>
                        <a:rPr sz="800" b="1" spc="35" dirty="0">
                          <a:latin typeface="Calibri"/>
                          <a:cs typeface="Calibri"/>
                        </a:rPr>
                        <a:t> </a:t>
                      </a:r>
                      <a:r>
                        <a:rPr sz="800" b="1" spc="-10" dirty="0">
                          <a:latin typeface="Calibri"/>
                          <a:cs typeface="Calibri"/>
                        </a:rPr>
                        <a:t>involvement</a:t>
                      </a:r>
                      <a:r>
                        <a:rPr sz="800" b="1" spc="20" dirty="0">
                          <a:latin typeface="Calibri"/>
                          <a:cs typeface="Calibri"/>
                        </a:rPr>
                        <a:t> </a:t>
                      </a:r>
                      <a:r>
                        <a:rPr sz="800" b="1" spc="-25" dirty="0">
                          <a:latin typeface="Calibri"/>
                          <a:cs typeface="Calibri"/>
                        </a:rPr>
                        <a:t>is</a:t>
                      </a:r>
                      <a:endParaRPr sz="800" b="1" dirty="0">
                        <a:latin typeface="Calibri"/>
                        <a:cs typeface="Calibri"/>
                      </a:endParaRPr>
                    </a:p>
                    <a:p>
                      <a:pPr marL="67945" marR="141605">
                        <a:lnSpc>
                          <a:spcPct val="101699"/>
                        </a:lnSpc>
                      </a:pPr>
                      <a:r>
                        <a:rPr sz="800" b="1" spc="-10" dirty="0">
                          <a:latin typeface="Calibri"/>
                          <a:cs typeface="Calibri"/>
                        </a:rPr>
                        <a:t>expected</a:t>
                      </a:r>
                      <a:r>
                        <a:rPr sz="800" b="1" spc="-20" dirty="0">
                          <a:latin typeface="Calibri"/>
                          <a:cs typeface="Calibri"/>
                        </a:rPr>
                        <a:t> </a:t>
                      </a:r>
                      <a:r>
                        <a:rPr sz="800" b="1" dirty="0">
                          <a:latin typeface="Calibri"/>
                          <a:cs typeface="Calibri"/>
                        </a:rPr>
                        <a:t>between</a:t>
                      </a:r>
                      <a:r>
                        <a:rPr sz="800" b="1" spc="-5" dirty="0">
                          <a:latin typeface="Calibri"/>
                          <a:cs typeface="Calibri"/>
                        </a:rPr>
                        <a:t> </a:t>
                      </a:r>
                      <a:r>
                        <a:rPr sz="800" b="1" spc="-25" dirty="0">
                          <a:latin typeface="Calibri"/>
                          <a:cs typeface="Calibri"/>
                        </a:rPr>
                        <a:t>the </a:t>
                      </a:r>
                      <a:r>
                        <a:rPr sz="800" b="1" dirty="0">
                          <a:latin typeface="Calibri"/>
                          <a:cs typeface="Calibri"/>
                        </a:rPr>
                        <a:t>executive</a:t>
                      </a:r>
                      <a:r>
                        <a:rPr sz="800" b="1" spc="-40" dirty="0">
                          <a:latin typeface="Calibri"/>
                          <a:cs typeface="Calibri"/>
                        </a:rPr>
                        <a:t> </a:t>
                      </a:r>
                      <a:r>
                        <a:rPr sz="800" b="1" dirty="0">
                          <a:latin typeface="Calibri"/>
                          <a:cs typeface="Calibri"/>
                        </a:rPr>
                        <a:t>agency</a:t>
                      </a:r>
                      <a:r>
                        <a:rPr sz="800" b="1" spc="-35" dirty="0">
                          <a:latin typeface="Calibri"/>
                          <a:cs typeface="Calibri"/>
                        </a:rPr>
                        <a:t> </a:t>
                      </a:r>
                      <a:r>
                        <a:rPr sz="800" b="1" dirty="0">
                          <a:latin typeface="Calibri"/>
                          <a:cs typeface="Calibri"/>
                        </a:rPr>
                        <a:t>and</a:t>
                      </a:r>
                      <a:r>
                        <a:rPr sz="800" b="1" spc="-30" dirty="0">
                          <a:latin typeface="Calibri"/>
                          <a:cs typeface="Calibri"/>
                        </a:rPr>
                        <a:t> </a:t>
                      </a:r>
                      <a:r>
                        <a:rPr sz="800" b="1" spc="-25" dirty="0">
                          <a:latin typeface="Calibri"/>
                          <a:cs typeface="Calibri"/>
                        </a:rPr>
                        <a:t>the </a:t>
                      </a:r>
                      <a:r>
                        <a:rPr sz="800" b="1" dirty="0">
                          <a:latin typeface="Calibri"/>
                          <a:cs typeface="Calibri"/>
                        </a:rPr>
                        <a:t>State,</a:t>
                      </a:r>
                      <a:r>
                        <a:rPr sz="800" b="1" spc="-15" dirty="0">
                          <a:latin typeface="Calibri"/>
                          <a:cs typeface="Calibri"/>
                        </a:rPr>
                        <a:t> </a:t>
                      </a:r>
                      <a:r>
                        <a:rPr sz="800" b="1" dirty="0">
                          <a:latin typeface="Calibri"/>
                          <a:cs typeface="Calibri"/>
                        </a:rPr>
                        <a:t>local</a:t>
                      </a:r>
                      <a:r>
                        <a:rPr sz="800" b="1" spc="-15" dirty="0">
                          <a:latin typeface="Calibri"/>
                          <a:cs typeface="Calibri"/>
                        </a:rPr>
                        <a:t> </a:t>
                      </a:r>
                      <a:r>
                        <a:rPr sz="800" b="1" spc="-10" dirty="0">
                          <a:latin typeface="Calibri"/>
                          <a:cs typeface="Calibri"/>
                        </a:rPr>
                        <a:t>government,</a:t>
                      </a:r>
                      <a:r>
                        <a:rPr sz="800" b="1" spc="-5" dirty="0">
                          <a:latin typeface="Calibri"/>
                          <a:cs typeface="Calibri"/>
                        </a:rPr>
                        <a:t> </a:t>
                      </a:r>
                      <a:r>
                        <a:rPr sz="800" b="1" spc="-25" dirty="0">
                          <a:latin typeface="Calibri"/>
                          <a:cs typeface="Calibri"/>
                        </a:rPr>
                        <a:t>or </a:t>
                      </a:r>
                      <a:r>
                        <a:rPr sz="800" b="1" dirty="0">
                          <a:latin typeface="Calibri"/>
                          <a:cs typeface="Calibri"/>
                        </a:rPr>
                        <a:t>other</a:t>
                      </a:r>
                      <a:r>
                        <a:rPr sz="800" b="1" spc="-35" dirty="0">
                          <a:latin typeface="Calibri"/>
                          <a:cs typeface="Calibri"/>
                        </a:rPr>
                        <a:t> </a:t>
                      </a:r>
                      <a:r>
                        <a:rPr sz="800" b="1" dirty="0">
                          <a:latin typeface="Calibri"/>
                          <a:cs typeface="Calibri"/>
                        </a:rPr>
                        <a:t>recipient</a:t>
                      </a:r>
                      <a:r>
                        <a:rPr sz="800" b="1" spc="-40" dirty="0">
                          <a:latin typeface="Calibri"/>
                          <a:cs typeface="Calibri"/>
                        </a:rPr>
                        <a:t> </a:t>
                      </a:r>
                      <a:r>
                        <a:rPr sz="800" b="1" dirty="0">
                          <a:latin typeface="Calibri"/>
                          <a:cs typeface="Calibri"/>
                        </a:rPr>
                        <a:t>when</a:t>
                      </a:r>
                      <a:r>
                        <a:rPr sz="800" b="1" spc="-30" dirty="0">
                          <a:latin typeface="Calibri"/>
                          <a:cs typeface="Calibri"/>
                        </a:rPr>
                        <a:t> </a:t>
                      </a:r>
                      <a:r>
                        <a:rPr sz="800" b="1" spc="-10" dirty="0">
                          <a:latin typeface="Calibri"/>
                          <a:cs typeface="Calibri"/>
                        </a:rPr>
                        <a:t>carrying </a:t>
                      </a:r>
                      <a:r>
                        <a:rPr sz="800" b="1" dirty="0">
                          <a:latin typeface="Calibri"/>
                          <a:cs typeface="Calibri"/>
                        </a:rPr>
                        <a:t>out</a:t>
                      </a:r>
                      <a:r>
                        <a:rPr sz="800" b="1" spc="-30" dirty="0">
                          <a:latin typeface="Calibri"/>
                          <a:cs typeface="Calibri"/>
                        </a:rPr>
                        <a:t> </a:t>
                      </a:r>
                      <a:r>
                        <a:rPr sz="800" b="1" dirty="0">
                          <a:latin typeface="Calibri"/>
                          <a:cs typeface="Calibri"/>
                        </a:rPr>
                        <a:t>the</a:t>
                      </a:r>
                      <a:r>
                        <a:rPr sz="800" b="1" spc="-30" dirty="0">
                          <a:latin typeface="Calibri"/>
                          <a:cs typeface="Calibri"/>
                        </a:rPr>
                        <a:t> </a:t>
                      </a:r>
                      <a:r>
                        <a:rPr sz="800" b="1" dirty="0">
                          <a:latin typeface="Calibri"/>
                          <a:cs typeface="Calibri"/>
                        </a:rPr>
                        <a:t>activity</a:t>
                      </a:r>
                      <a:r>
                        <a:rPr sz="800" b="1" spc="-30" dirty="0">
                          <a:latin typeface="Calibri"/>
                          <a:cs typeface="Calibri"/>
                        </a:rPr>
                        <a:t> </a:t>
                      </a:r>
                      <a:r>
                        <a:rPr sz="800" b="1" spc="-10" dirty="0">
                          <a:latin typeface="Calibri"/>
                          <a:cs typeface="Calibri"/>
                        </a:rPr>
                        <a:t>contemplated </a:t>
                      </a:r>
                      <a:r>
                        <a:rPr sz="800" b="1" dirty="0">
                          <a:latin typeface="Calibri"/>
                          <a:cs typeface="Calibri"/>
                        </a:rPr>
                        <a:t>in</a:t>
                      </a:r>
                      <a:r>
                        <a:rPr sz="800" b="1" spc="-20" dirty="0">
                          <a:latin typeface="Calibri"/>
                          <a:cs typeface="Calibri"/>
                        </a:rPr>
                        <a:t> </a:t>
                      </a:r>
                      <a:r>
                        <a:rPr sz="800" b="1" dirty="0">
                          <a:latin typeface="Calibri"/>
                          <a:cs typeface="Calibri"/>
                        </a:rPr>
                        <a:t>the</a:t>
                      </a:r>
                      <a:r>
                        <a:rPr sz="800" b="1" spc="-20" dirty="0">
                          <a:latin typeface="Calibri"/>
                          <a:cs typeface="Calibri"/>
                        </a:rPr>
                        <a:t> </a:t>
                      </a:r>
                      <a:r>
                        <a:rPr sz="800" b="1" spc="-10" dirty="0">
                          <a:latin typeface="Calibri"/>
                          <a:cs typeface="Calibri"/>
                        </a:rPr>
                        <a:t>agreement.</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69850">
                        <a:lnSpc>
                          <a:spcPts val="1350"/>
                        </a:lnSpc>
                      </a:pPr>
                      <a:r>
                        <a:rPr sz="800" b="1" dirty="0">
                          <a:latin typeface="Calibri"/>
                          <a:cs typeface="Calibri"/>
                        </a:rPr>
                        <a:t>High</a:t>
                      </a:r>
                      <a:r>
                        <a:rPr sz="800" b="1" spc="-5" dirty="0">
                          <a:latin typeface="Calibri"/>
                          <a:cs typeface="Calibri"/>
                        </a:rPr>
                        <a:t> </a:t>
                      </a:r>
                      <a:r>
                        <a:rPr sz="800" b="1" dirty="0">
                          <a:latin typeface="Calibri"/>
                          <a:cs typeface="Calibri"/>
                        </a:rPr>
                        <a:t>level of</a:t>
                      </a:r>
                      <a:r>
                        <a:rPr sz="800" b="1" spc="5" dirty="0">
                          <a:latin typeface="Calibri"/>
                          <a:cs typeface="Calibri"/>
                        </a:rPr>
                        <a:t> </a:t>
                      </a:r>
                      <a:r>
                        <a:rPr sz="800" b="1" spc="-10" dirty="0">
                          <a:latin typeface="Calibri"/>
                          <a:cs typeface="Calibri"/>
                        </a:rPr>
                        <a:t>responsibility</a:t>
                      </a:r>
                      <a:r>
                        <a:rPr sz="800" b="1" spc="-5" dirty="0">
                          <a:latin typeface="Calibri"/>
                          <a:cs typeface="Calibri"/>
                        </a:rPr>
                        <a:t> </a:t>
                      </a:r>
                      <a:r>
                        <a:rPr sz="800" b="1" spc="-25" dirty="0">
                          <a:latin typeface="Calibri"/>
                          <a:cs typeface="Calibri"/>
                        </a:rPr>
                        <a:t>to </a:t>
                      </a:r>
                      <a:r>
                        <a:rPr sz="800" b="1" dirty="0">
                          <a:latin typeface="Calibri"/>
                          <a:cs typeface="Calibri"/>
                        </a:rPr>
                        <a:t>the</a:t>
                      </a:r>
                      <a:r>
                        <a:rPr sz="800" b="1" spc="-30" dirty="0">
                          <a:latin typeface="Calibri"/>
                          <a:cs typeface="Calibri"/>
                        </a:rPr>
                        <a:t> </a:t>
                      </a:r>
                      <a:r>
                        <a:rPr sz="800" b="1" dirty="0">
                          <a:latin typeface="Calibri"/>
                          <a:cs typeface="Calibri"/>
                        </a:rPr>
                        <a:t>sponsor</a:t>
                      </a:r>
                      <a:r>
                        <a:rPr sz="800" b="1" spc="-25" dirty="0">
                          <a:latin typeface="Calibri"/>
                          <a:cs typeface="Calibri"/>
                        </a:rPr>
                        <a:t> </a:t>
                      </a:r>
                      <a:r>
                        <a:rPr sz="800" b="1" dirty="0">
                          <a:latin typeface="Calibri"/>
                          <a:cs typeface="Calibri"/>
                        </a:rPr>
                        <a:t>for</a:t>
                      </a:r>
                      <a:r>
                        <a:rPr sz="800" b="1" spc="-30" dirty="0">
                          <a:latin typeface="Calibri"/>
                          <a:cs typeface="Calibri"/>
                        </a:rPr>
                        <a:t> </a:t>
                      </a:r>
                      <a:r>
                        <a:rPr sz="800" b="1" dirty="0">
                          <a:latin typeface="Calibri"/>
                          <a:cs typeface="Calibri"/>
                        </a:rPr>
                        <a:t>the</a:t>
                      </a:r>
                      <a:r>
                        <a:rPr sz="800" b="1" spc="-20" dirty="0">
                          <a:latin typeface="Calibri"/>
                          <a:cs typeface="Calibri"/>
                        </a:rPr>
                        <a:t> </a:t>
                      </a:r>
                      <a:r>
                        <a:rPr sz="800" b="1" spc="-10" dirty="0">
                          <a:latin typeface="Calibri"/>
                          <a:cs typeface="Calibri"/>
                        </a:rPr>
                        <a:t>conduct </a:t>
                      </a:r>
                      <a:r>
                        <a:rPr sz="800" b="1" dirty="0">
                          <a:latin typeface="Calibri"/>
                          <a:cs typeface="Calibri"/>
                        </a:rPr>
                        <a:t>of</a:t>
                      </a:r>
                      <a:r>
                        <a:rPr sz="800" b="1" spc="-30" dirty="0">
                          <a:latin typeface="Calibri"/>
                          <a:cs typeface="Calibri"/>
                        </a:rPr>
                        <a:t> </a:t>
                      </a:r>
                      <a:r>
                        <a:rPr sz="800" b="1" dirty="0">
                          <a:latin typeface="Calibri"/>
                          <a:cs typeface="Calibri"/>
                        </a:rPr>
                        <a:t>the</a:t>
                      </a:r>
                      <a:r>
                        <a:rPr sz="800" b="1" spc="-20" dirty="0">
                          <a:latin typeface="Calibri"/>
                          <a:cs typeface="Calibri"/>
                        </a:rPr>
                        <a:t> </a:t>
                      </a:r>
                      <a:r>
                        <a:rPr sz="800" b="1" dirty="0">
                          <a:latin typeface="Calibri"/>
                          <a:cs typeface="Calibri"/>
                        </a:rPr>
                        <a:t>project</a:t>
                      </a:r>
                      <a:r>
                        <a:rPr sz="800" b="1" spc="-25" dirty="0">
                          <a:latin typeface="Calibri"/>
                          <a:cs typeface="Calibri"/>
                        </a:rPr>
                        <a:t> and</a:t>
                      </a:r>
                      <a:r>
                        <a:rPr sz="800" b="1" spc="500" dirty="0">
                          <a:latin typeface="Calibri"/>
                          <a:cs typeface="Calibri"/>
                        </a:rPr>
                        <a:t> </a:t>
                      </a:r>
                      <a:r>
                        <a:rPr sz="800" b="1" dirty="0">
                          <a:latin typeface="Calibri"/>
                          <a:cs typeface="Calibri"/>
                        </a:rPr>
                        <a:t>production</a:t>
                      </a:r>
                      <a:r>
                        <a:rPr sz="800" b="1" spc="-35" dirty="0">
                          <a:latin typeface="Calibri"/>
                          <a:cs typeface="Calibri"/>
                        </a:rPr>
                        <a:t> </a:t>
                      </a:r>
                      <a:r>
                        <a:rPr sz="800" b="1" dirty="0">
                          <a:latin typeface="Calibri"/>
                          <a:cs typeface="Calibri"/>
                        </a:rPr>
                        <a:t>of</a:t>
                      </a:r>
                      <a:r>
                        <a:rPr sz="800" b="1" spc="-30" dirty="0">
                          <a:latin typeface="Calibri"/>
                          <a:cs typeface="Calibri"/>
                        </a:rPr>
                        <a:t> </a:t>
                      </a:r>
                      <a:r>
                        <a:rPr sz="800" b="1" spc="-10" dirty="0">
                          <a:latin typeface="Calibri"/>
                          <a:cs typeface="Calibri"/>
                        </a:rPr>
                        <a:t>results</a:t>
                      </a:r>
                      <a:endParaRPr sz="800" b="1" dirty="0">
                        <a:latin typeface="Calibri"/>
                        <a:cs typeface="Calibri"/>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23158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4294967295"/>
          </p:nvPr>
        </p:nvSpPr>
        <p:spPr>
          <a:xfrm>
            <a:off x="144463" y="1353711"/>
            <a:ext cx="2670175" cy="5363002"/>
          </a:xfrm>
          <a:solidFill>
            <a:schemeClr val="accent3">
              <a:lumMod val="60000"/>
              <a:lumOff val="40000"/>
            </a:schemeClr>
          </a:solidFill>
        </p:spPr>
        <p:txBody>
          <a:bodyPr rtlCol="0">
            <a:normAutofit/>
          </a:bodyPr>
          <a:lstStyle/>
          <a:p>
            <a:pPr marL="0" indent="0" fontAlgn="auto">
              <a:lnSpc>
                <a:spcPct val="80000"/>
              </a:lnSpc>
              <a:spcBef>
                <a:spcPts val="200"/>
              </a:spcBef>
              <a:spcAft>
                <a:spcPts val="0"/>
              </a:spcAft>
              <a:buFont typeface="Wingdings" pitchFamily="2" charset="2"/>
              <a:buAutoNum type="arabicPlain"/>
              <a:tabLst>
                <a:tab pos="168275" algn="l"/>
                <a:tab pos="349250" algn="l"/>
              </a:tabLst>
              <a:defRPr/>
            </a:pPr>
            <a:r>
              <a:rPr lang="en-US" sz="1200" b="1" dirty="0">
                <a:latin typeface="+mn-lt"/>
              </a:rPr>
              <a:t> 	Determine a Need</a:t>
            </a:r>
          </a:p>
          <a:p>
            <a:pPr marL="0" indent="0" fontAlgn="auto">
              <a:lnSpc>
                <a:spcPct val="80000"/>
              </a:lnSpc>
              <a:spcAft>
                <a:spcPts val="0"/>
              </a:spcAft>
              <a:buFont typeface="Arial" pitchFamily="34" charset="0"/>
              <a:buNone/>
              <a:tabLst>
                <a:tab pos="168275" algn="l"/>
                <a:tab pos="349250" algn="l"/>
              </a:tabLst>
              <a:defRPr/>
            </a:pPr>
            <a:r>
              <a:rPr lang="en-US" sz="1200" dirty="0">
                <a:latin typeface="+mn-lt"/>
              </a:rPr>
              <a:t>	•	Identify service/product desired</a:t>
            </a:r>
          </a:p>
          <a:p>
            <a:pPr marL="0" indent="0" fontAlgn="auto">
              <a:lnSpc>
                <a:spcPct val="80000"/>
              </a:lnSpc>
              <a:spcBef>
                <a:spcPts val="600"/>
              </a:spcBef>
              <a:spcAft>
                <a:spcPts val="0"/>
              </a:spcAft>
              <a:buFont typeface="Arial" pitchFamily="34" charset="0"/>
              <a:buNone/>
              <a:tabLst>
                <a:tab pos="168275" algn="l"/>
                <a:tab pos="349250" algn="l"/>
              </a:tabLst>
              <a:defRPr/>
            </a:pPr>
            <a:r>
              <a:rPr lang="en-US" sz="1200" b="1" dirty="0">
                <a:latin typeface="+mn-lt"/>
              </a:rPr>
              <a:t>2	Assemble Acquisition Team</a:t>
            </a:r>
          </a:p>
          <a:p>
            <a:pPr marL="0" lvl="4" indent="0" fontAlgn="auto">
              <a:lnSpc>
                <a:spcPct val="80000"/>
              </a:lnSpc>
              <a:spcAft>
                <a:spcPts val="0"/>
              </a:spcAft>
              <a:buClr>
                <a:schemeClr val="accent3">
                  <a:lumMod val="50000"/>
                </a:schemeClr>
              </a:buClr>
              <a:buFont typeface="Arial" pitchFamily="34" charset="0"/>
              <a:buNone/>
              <a:tabLst>
                <a:tab pos="168275" algn="l"/>
                <a:tab pos="349250" algn="l"/>
              </a:tabLst>
              <a:defRPr/>
            </a:pPr>
            <a:r>
              <a:rPr lang="en-US" sz="1200" dirty="0">
                <a:latin typeface="+mn-lt"/>
              </a:rPr>
              <a:t>	•	PO, CO, CS, AO, OGC, program team</a:t>
            </a:r>
          </a:p>
          <a:p>
            <a:pPr marL="0" indent="0" fontAlgn="auto">
              <a:lnSpc>
                <a:spcPct val="80000"/>
              </a:lnSpc>
              <a:spcBef>
                <a:spcPts val="600"/>
              </a:spcBef>
              <a:spcAft>
                <a:spcPts val="0"/>
              </a:spcAft>
              <a:buFont typeface="Wingdings" pitchFamily="2" charset="2"/>
              <a:buNone/>
              <a:tabLst>
                <a:tab pos="168275" algn="l"/>
                <a:tab pos="349250" algn="l"/>
              </a:tabLst>
              <a:defRPr/>
            </a:pPr>
            <a:r>
              <a:rPr lang="en-US" sz="1200" b="1" dirty="0">
                <a:latin typeface="+mn-lt"/>
              </a:rPr>
              <a:t>3	 Draft Statement of Work </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Salient Characteristics</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Deliverables</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Delivery Schedule </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Special Requirements,</a:t>
            </a:r>
          </a:p>
          <a:p>
            <a:pPr marL="349250" lvl="2" indent="-34925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Mandatory &amp; Standard Evaluation Criteria</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Technical Proposal  Instructions</a:t>
            </a:r>
          </a:p>
          <a:p>
            <a:pPr marL="0" indent="0" fontAlgn="auto">
              <a:lnSpc>
                <a:spcPct val="80000"/>
              </a:lnSpc>
              <a:spcBef>
                <a:spcPts val="600"/>
              </a:spcBef>
              <a:spcAft>
                <a:spcPts val="0"/>
              </a:spcAft>
              <a:buFont typeface="Wingdings" pitchFamily="2" charset="2"/>
              <a:buNone/>
              <a:tabLst>
                <a:tab pos="168275" algn="l"/>
                <a:tab pos="349250" algn="l"/>
              </a:tabLst>
              <a:defRPr/>
            </a:pPr>
            <a:r>
              <a:rPr lang="en-US" sz="1200" b="1" dirty="0">
                <a:latin typeface="+mn-lt"/>
              </a:rPr>
              <a:t>4	Develop an Acquisition Plan (AP/AS)</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Identify Sources</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Conduct Market Research </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Construct IGCE</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Availability of Commercial Item</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Competition Method (RFP)</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Select contract type (FP/CR)</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Select TEP members</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Other issues (warranty/options)</a:t>
            </a:r>
          </a:p>
          <a:p>
            <a:pPr marL="168275" indent="-168275" fontAlgn="auto">
              <a:lnSpc>
                <a:spcPct val="80000"/>
              </a:lnSpc>
              <a:spcBef>
                <a:spcPts val="600"/>
              </a:spcBef>
              <a:spcAft>
                <a:spcPts val="0"/>
              </a:spcAft>
              <a:buFont typeface="Wingdings" pitchFamily="2" charset="2"/>
              <a:buNone/>
              <a:tabLst>
                <a:tab pos="168275" algn="l"/>
                <a:tab pos="349250" algn="l"/>
              </a:tabLst>
              <a:defRPr/>
            </a:pPr>
            <a:r>
              <a:rPr lang="en-US" sz="1200" b="1" dirty="0">
                <a:latin typeface="+mn-lt"/>
              </a:rPr>
              <a:t>5	Meet with Acquisition Team to review Draft SOW &amp; Draft AP/AS</a:t>
            </a:r>
          </a:p>
          <a:p>
            <a:pPr marL="0" lvl="2" indent="0" fontAlgn="auto">
              <a:lnSpc>
                <a:spcPct val="80000"/>
              </a:lnSpc>
              <a:spcAft>
                <a:spcPts val="0"/>
              </a:spcAft>
              <a:buFont typeface="Arial" pitchFamily="34" charset="0"/>
              <a:buNone/>
              <a:tabLst>
                <a:tab pos="168275" algn="l"/>
                <a:tab pos="349250" algn="l"/>
              </a:tabLst>
              <a:defRPr/>
            </a:pPr>
            <a:r>
              <a:rPr lang="en-US" sz="1200" dirty="0"/>
              <a:t>	•	</a:t>
            </a:r>
            <a:r>
              <a:rPr lang="en-US" sz="1200" dirty="0">
                <a:latin typeface="+mn-lt"/>
              </a:rPr>
              <a:t>Make corrections</a:t>
            </a:r>
          </a:p>
          <a:p>
            <a:pPr marL="228600" indent="-228600" fontAlgn="auto">
              <a:lnSpc>
                <a:spcPct val="80000"/>
              </a:lnSpc>
              <a:spcBef>
                <a:spcPts val="600"/>
              </a:spcBef>
              <a:spcAft>
                <a:spcPts val="0"/>
              </a:spcAft>
              <a:buFont typeface="Wingdings" pitchFamily="2" charset="2"/>
              <a:buAutoNum type="arabicPlain" startAt="6"/>
              <a:tabLst>
                <a:tab pos="168275" algn="l"/>
                <a:tab pos="349250" algn="l"/>
              </a:tabLst>
              <a:defRPr/>
            </a:pPr>
            <a:r>
              <a:rPr lang="en-US" sz="1200" b="1" dirty="0">
                <a:latin typeface="+mn-lt"/>
              </a:rPr>
              <a:t>Finalize SOW &amp; Acquisition Plan</a:t>
            </a:r>
          </a:p>
          <a:p>
            <a:pPr marL="228600" indent="-228600" fontAlgn="auto">
              <a:lnSpc>
                <a:spcPct val="80000"/>
              </a:lnSpc>
              <a:spcBef>
                <a:spcPts val="600"/>
              </a:spcBef>
              <a:spcAft>
                <a:spcPts val="0"/>
              </a:spcAft>
              <a:buFont typeface="Wingdings" pitchFamily="2" charset="2"/>
              <a:buAutoNum type="arabicPlain" startAt="6"/>
              <a:tabLst>
                <a:tab pos="168275" algn="l"/>
                <a:tab pos="349250" algn="l"/>
              </a:tabLst>
              <a:defRPr/>
            </a:pPr>
            <a:r>
              <a:rPr lang="en-US" sz="1200" b="1" dirty="0">
                <a:latin typeface="+mn-lt"/>
              </a:rPr>
              <a:t>Present Final SOW and Final AP/AS to the Contracting Officer</a:t>
            </a:r>
          </a:p>
        </p:txBody>
      </p:sp>
      <p:sp>
        <p:nvSpPr>
          <p:cNvPr id="14339" name="Rectangle 2"/>
          <p:cNvSpPr>
            <a:spLocks noGrp="1" noChangeArrowheads="1"/>
          </p:cNvSpPr>
          <p:nvPr>
            <p:ph type="title" idx="4294967295"/>
          </p:nvPr>
        </p:nvSpPr>
        <p:spPr>
          <a:xfrm>
            <a:off x="3763962" y="222358"/>
            <a:ext cx="5211763" cy="557212"/>
          </a:xfrm>
        </p:spPr>
        <p:txBody>
          <a:bodyPr rtlCol="0">
            <a:normAutofit fontScale="90000"/>
          </a:bodyPr>
          <a:lstStyle/>
          <a:p>
            <a:pPr fontAlgn="auto">
              <a:spcAft>
                <a:spcPts val="0"/>
              </a:spcAft>
              <a:defRPr/>
            </a:pPr>
            <a:r>
              <a:rPr lang="en-US" sz="3000" dirty="0">
                <a:solidFill>
                  <a:schemeClr val="tx1">
                    <a:lumMod val="65000"/>
                    <a:lumOff val="35000"/>
                  </a:schemeClr>
                </a:solidFill>
              </a:rPr>
              <a:t>Phases of Acquisition </a:t>
            </a:r>
            <a:br>
              <a:rPr lang="en-US" sz="3000" dirty="0">
                <a:solidFill>
                  <a:schemeClr val="tx1">
                    <a:lumMod val="65000"/>
                    <a:lumOff val="35000"/>
                  </a:schemeClr>
                </a:solidFill>
              </a:rPr>
            </a:br>
            <a:r>
              <a:rPr lang="en-US" sz="3000" dirty="0">
                <a:solidFill>
                  <a:schemeClr val="tx1">
                    <a:lumMod val="65000"/>
                    <a:lumOff val="35000"/>
                  </a:schemeClr>
                </a:solidFill>
              </a:rPr>
              <a:t>Process (Sample)</a:t>
            </a:r>
          </a:p>
        </p:txBody>
      </p:sp>
      <p:sp>
        <p:nvSpPr>
          <p:cNvPr id="14341" name="Rectangle 4"/>
          <p:cNvSpPr>
            <a:spLocks noChangeArrowheads="1"/>
          </p:cNvSpPr>
          <p:nvPr/>
        </p:nvSpPr>
        <p:spPr bwMode="auto">
          <a:xfrm>
            <a:off x="2840038" y="1254125"/>
            <a:ext cx="3513137" cy="5459413"/>
          </a:xfrm>
          <a:prstGeom prst="rect">
            <a:avLst/>
          </a:prstGeom>
          <a:solidFill>
            <a:schemeClr val="accent3">
              <a:lumMod val="40000"/>
              <a:lumOff val="60000"/>
            </a:schemeClr>
          </a:solidFill>
          <a:ln w="9525">
            <a:noFill/>
            <a:miter lim="800000"/>
            <a:headEnd/>
            <a:tailEnd/>
          </a:ln>
        </p:spPr>
        <p:txBody>
          <a:bodyPr lIns="92075" tIns="46038" rIns="92075" bIns="46038"/>
          <a:lstStyle/>
          <a:p>
            <a:pPr marL="0" marR="0" lvl="0" indent="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a:t>
            </a:r>
            <a:r>
              <a:rPr kumimoji="1" lang="en-US" sz="1200" b="0" i="0" u="none" strike="noStrike" kern="1200" cap="none" spc="0" normalizeH="0" baseline="0" noProof="0" dirty="0">
                <a:ln>
                  <a:noFill/>
                </a:ln>
                <a:solidFill>
                  <a:srgbClr val="000000"/>
                </a:solidFill>
                <a:effectLst/>
                <a:uLnTx/>
                <a:uFillTx/>
                <a:latin typeface="Calibri"/>
                <a:ea typeface="+mn-ea"/>
                <a:cs typeface="+mn-cs"/>
              </a:rPr>
              <a:t>	</a:t>
            </a:r>
            <a:r>
              <a:rPr kumimoji="1" lang="en-US" sz="1200" b="1" i="0" u="none" strike="noStrike" kern="1200" cap="none" spc="0" normalizeH="0" baseline="0" noProof="0" dirty="0">
                <a:ln>
                  <a:noFill/>
                </a:ln>
                <a:solidFill>
                  <a:srgbClr val="000000"/>
                </a:solidFill>
                <a:effectLst/>
                <a:uLnTx/>
                <a:uFillTx/>
                <a:latin typeface="Calibri"/>
                <a:ea typeface="+mn-ea"/>
                <a:cs typeface="+mn-cs"/>
              </a:rPr>
              <a:t>Draft and Post Final Synopsis</a:t>
            </a:r>
          </a:p>
          <a:p>
            <a:pPr marL="0" marR="0" lvl="2" indent="0" algn="l" defTabSz="914400" rtl="0" eaLnBrk="0" fontAlgn="base" latinLnBrk="0" hangingPunct="0">
              <a:lnSpc>
                <a:spcPct val="100000"/>
              </a:lnSpc>
              <a:spcBef>
                <a:spcPts val="300"/>
              </a:spcBef>
              <a:spcAft>
                <a:spcPct val="0"/>
              </a:spcAft>
              <a:buClr>
                <a:srgbClr val="333399"/>
              </a:buClr>
              <a:buSzPct val="90000"/>
              <a:buFontTx/>
              <a:buNone/>
              <a:tabLst>
                <a:tab pos="228600" algn="l"/>
                <a:tab pos="349250" algn="l"/>
              </a:tabLst>
              <a:defRPr/>
            </a:pPr>
            <a:r>
              <a:rPr kumimoji="1" lang="en-US" sz="1200" b="0" i="0" u="none" strike="noStrike" kern="1200" cap="none" spc="0" normalizeH="0" baseline="0" noProof="0" dirty="0">
                <a:ln>
                  <a:noFill/>
                </a:ln>
                <a:solidFill>
                  <a:srgbClr val="000000"/>
                </a:solidFill>
                <a:effectLst/>
                <a:uLnTx/>
                <a:uFillTx/>
                <a:latin typeface="Calibri"/>
                <a:ea typeface="+mn-ea"/>
                <a:cs typeface="+mn-cs"/>
              </a:rPr>
              <a:t>	•	FedBizOpps.gov</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2	CO drafts and finalizes RFP for internal review </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3	Post Solicitation/RFP (request for proposal) </a:t>
            </a:r>
          </a:p>
          <a:p>
            <a:pPr marL="228600" marR="0" lvl="2" indent="-228600" algn="l" defTabSz="914400" rtl="0" eaLnBrk="0" fontAlgn="base" latinLnBrk="0" hangingPunct="0">
              <a:lnSpc>
                <a:spcPct val="100000"/>
              </a:lnSpc>
              <a:spcBef>
                <a:spcPts val="300"/>
              </a:spcBef>
              <a:spcAft>
                <a:spcPct val="0"/>
              </a:spcAft>
              <a:buClr>
                <a:srgbClr val="333399"/>
              </a:buClr>
              <a:buSzPct val="90000"/>
              <a:buFontTx/>
              <a:buNone/>
              <a:tabLst>
                <a:tab pos="228600" algn="l"/>
                <a:tab pos="349250" algn="l"/>
              </a:tabLst>
              <a:defRPr/>
            </a:pPr>
            <a:r>
              <a:rPr kumimoji="1" lang="en-US" sz="1200" b="0" i="0" u="none" strike="noStrike" kern="1200" cap="none" spc="0" normalizeH="0" baseline="0" noProof="0" dirty="0">
                <a:ln>
                  <a:noFill/>
                </a:ln>
                <a:solidFill>
                  <a:srgbClr val="000000"/>
                </a:solidFill>
                <a:effectLst/>
                <a:uLnTx/>
                <a:uFillTx/>
                <a:latin typeface="Arial" charset="0"/>
                <a:ea typeface="+mn-ea"/>
                <a:cs typeface="+mn-cs"/>
              </a:rPr>
              <a:t>	•	</a:t>
            </a:r>
            <a:r>
              <a:rPr kumimoji="1" lang="en-US" sz="1200" b="0" i="0" u="none" strike="noStrike" kern="1200" cap="none" spc="0" normalizeH="0" baseline="0" noProof="0" dirty="0">
                <a:ln>
                  <a:noFill/>
                </a:ln>
                <a:solidFill>
                  <a:srgbClr val="000000"/>
                </a:solidFill>
                <a:effectLst/>
                <a:uLnTx/>
                <a:uFillTx/>
                <a:latin typeface="Calibri"/>
                <a:ea typeface="+mn-ea"/>
                <a:cs typeface="+mn-cs"/>
              </a:rPr>
              <a:t>FedBizOpps.gov</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4	Answer Questions submitted by Potential Offerors</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5	All Communication goes through the Contracting Officer</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6	Amend solicitation/RFP</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7	Receive &amp; Record Proposals</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8	Distribute Proposals to TEP Team</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9	CO reviews business proposals and begins cost and price analysis </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10	Hold TEP </a:t>
            </a:r>
          </a:p>
          <a:p>
            <a:pPr marL="228600" marR="0" lvl="2" indent="-228600" algn="l" defTabSz="914400" rtl="0" eaLnBrk="0" fontAlgn="base" latinLnBrk="0" hangingPunct="0">
              <a:lnSpc>
                <a:spcPct val="80000"/>
              </a:lnSpc>
              <a:spcBef>
                <a:spcPts val="300"/>
              </a:spcBef>
              <a:spcAft>
                <a:spcPct val="0"/>
              </a:spcAft>
              <a:buClr>
                <a:srgbClr val="333399"/>
              </a:buClr>
              <a:buSzPct val="90000"/>
              <a:buFontTx/>
              <a:buNone/>
              <a:tabLst>
                <a:tab pos="228600" algn="l"/>
                <a:tab pos="349250" algn="l"/>
              </a:tabLst>
              <a:defRPr/>
            </a:pPr>
            <a:r>
              <a:rPr kumimoji="1" lang="en-US" sz="1200" b="0" i="0" u="none" strike="noStrike" kern="1200" cap="none" spc="0" normalizeH="0" baseline="0" noProof="0" dirty="0">
                <a:ln>
                  <a:noFill/>
                </a:ln>
                <a:solidFill>
                  <a:srgbClr val="000000"/>
                </a:solidFill>
                <a:effectLst/>
                <a:uLnTx/>
                <a:uFillTx/>
                <a:latin typeface="Arial" charset="0"/>
                <a:ea typeface="+mn-ea"/>
                <a:cs typeface="+mn-cs"/>
              </a:rPr>
              <a:t>	•	</a:t>
            </a:r>
            <a:r>
              <a:rPr kumimoji="1" lang="en-US" sz="1200" b="0" i="0" u="none" strike="noStrike" kern="1200" cap="none" spc="0" normalizeH="0" baseline="0" noProof="0" dirty="0">
                <a:ln>
                  <a:noFill/>
                </a:ln>
                <a:solidFill>
                  <a:srgbClr val="000000"/>
                </a:solidFill>
                <a:effectLst/>
                <a:uLnTx/>
                <a:uFillTx/>
                <a:latin typeface="Calibri"/>
                <a:ea typeface="+mn-ea"/>
                <a:cs typeface="+mn-cs"/>
              </a:rPr>
              <a:t>Score Proposals to evaluation criteria</a:t>
            </a:r>
          </a:p>
          <a:p>
            <a:pPr marL="228600" marR="0" lvl="2" indent="-228600" algn="l" defTabSz="914400" rtl="0" eaLnBrk="0" fontAlgn="base" latinLnBrk="0" hangingPunct="0">
              <a:lnSpc>
                <a:spcPct val="80000"/>
              </a:lnSpc>
              <a:spcBef>
                <a:spcPts val="300"/>
              </a:spcBef>
              <a:spcAft>
                <a:spcPct val="0"/>
              </a:spcAft>
              <a:buClr>
                <a:srgbClr val="333399"/>
              </a:buClr>
              <a:buSzPct val="90000"/>
              <a:buFontTx/>
              <a:buNone/>
              <a:tabLst>
                <a:tab pos="228600" algn="l"/>
                <a:tab pos="349250" algn="l"/>
              </a:tabLst>
              <a:defRPr/>
            </a:pPr>
            <a:r>
              <a:rPr kumimoji="1" lang="en-US" sz="1200" b="0" i="0" u="none" strike="noStrike" kern="1200" cap="none" spc="0" normalizeH="0" baseline="0" noProof="0" dirty="0">
                <a:ln>
                  <a:noFill/>
                </a:ln>
                <a:solidFill>
                  <a:srgbClr val="000000"/>
                </a:solidFill>
                <a:effectLst/>
                <a:uLnTx/>
                <a:uFillTx/>
                <a:latin typeface="Arial" charset="0"/>
                <a:ea typeface="+mn-ea"/>
                <a:cs typeface="+mn-cs"/>
              </a:rPr>
              <a:t>	•	</a:t>
            </a:r>
            <a:r>
              <a:rPr kumimoji="1" lang="en-US" sz="1200" b="0" i="0" u="none" strike="noStrike" kern="1200" cap="none" spc="0" normalizeH="0" baseline="0" noProof="0" dirty="0">
                <a:ln>
                  <a:noFill/>
                </a:ln>
                <a:solidFill>
                  <a:srgbClr val="000000"/>
                </a:solidFill>
                <a:effectLst/>
                <a:uLnTx/>
                <a:uFillTx/>
                <a:latin typeface="Calibri"/>
                <a:ea typeface="+mn-ea"/>
                <a:cs typeface="+mn-cs"/>
              </a:rPr>
              <a:t>Develop technical score</a:t>
            </a:r>
          </a:p>
          <a:p>
            <a:pPr marL="228600" marR="0" lvl="2" indent="-228600" algn="l" defTabSz="914400" rtl="0" eaLnBrk="0" fontAlgn="base" latinLnBrk="0" hangingPunct="0">
              <a:lnSpc>
                <a:spcPct val="80000"/>
              </a:lnSpc>
              <a:spcBef>
                <a:spcPts val="300"/>
              </a:spcBef>
              <a:spcAft>
                <a:spcPct val="0"/>
              </a:spcAft>
              <a:buClr>
                <a:srgbClr val="333399"/>
              </a:buClr>
              <a:buSzPct val="90000"/>
              <a:buFontTx/>
              <a:buNone/>
              <a:tabLst>
                <a:tab pos="228600" algn="l"/>
                <a:tab pos="349250" algn="l"/>
              </a:tabLst>
              <a:defRPr/>
            </a:pPr>
            <a:r>
              <a:rPr kumimoji="1" lang="en-US" sz="1200" b="0" i="0" u="none" strike="noStrike" kern="1200" cap="none" spc="0" normalizeH="0" baseline="0" noProof="0" dirty="0">
                <a:ln>
                  <a:noFill/>
                </a:ln>
                <a:solidFill>
                  <a:srgbClr val="000000"/>
                </a:solidFill>
                <a:effectLst/>
                <a:uLnTx/>
                <a:uFillTx/>
                <a:latin typeface="Arial" charset="0"/>
                <a:ea typeface="+mn-ea"/>
                <a:cs typeface="+mn-cs"/>
              </a:rPr>
              <a:t>	•	</a:t>
            </a:r>
            <a:r>
              <a:rPr kumimoji="1" lang="en-US" sz="1200" b="0" i="0" u="none" strike="noStrike" kern="1200" cap="none" spc="0" normalizeH="0" baseline="0" noProof="0" dirty="0">
                <a:ln>
                  <a:noFill/>
                </a:ln>
                <a:solidFill>
                  <a:srgbClr val="000000"/>
                </a:solidFill>
                <a:effectLst/>
                <a:uLnTx/>
                <a:uFillTx/>
                <a:latin typeface="Calibri"/>
                <a:ea typeface="+mn-ea"/>
                <a:cs typeface="+mn-cs"/>
              </a:rPr>
              <a:t>Vote acceptable/Unacceptable </a:t>
            </a:r>
          </a:p>
          <a:p>
            <a:pPr marL="228600" marR="0" lvl="2" indent="-228600" algn="l" defTabSz="914400" rtl="0" eaLnBrk="0" fontAlgn="base" latinLnBrk="0" hangingPunct="0">
              <a:lnSpc>
                <a:spcPct val="80000"/>
              </a:lnSpc>
              <a:spcBef>
                <a:spcPts val="300"/>
              </a:spcBef>
              <a:spcAft>
                <a:spcPct val="0"/>
              </a:spcAft>
              <a:buClr>
                <a:srgbClr val="333399"/>
              </a:buClr>
              <a:buSzPct val="90000"/>
              <a:buFontTx/>
              <a:buNone/>
              <a:tabLst>
                <a:tab pos="228600" algn="l"/>
                <a:tab pos="349250" algn="l"/>
              </a:tabLst>
              <a:defRPr/>
            </a:pPr>
            <a:r>
              <a:rPr kumimoji="1" lang="en-US" sz="1200" b="0" i="0" u="none" strike="noStrike" kern="1200" cap="none" spc="0" normalizeH="0" baseline="0" noProof="0" dirty="0">
                <a:ln>
                  <a:noFill/>
                </a:ln>
                <a:solidFill>
                  <a:srgbClr val="000000"/>
                </a:solidFill>
                <a:effectLst/>
                <a:uLnTx/>
                <a:uFillTx/>
                <a:latin typeface="Arial" charset="0"/>
                <a:ea typeface="+mn-ea"/>
                <a:cs typeface="+mn-cs"/>
              </a:rPr>
              <a:t>	•	</a:t>
            </a:r>
            <a:r>
              <a:rPr kumimoji="1" lang="en-US" sz="1200" b="0" i="0" u="none" strike="noStrike" kern="1200" cap="none" spc="0" normalizeH="0" baseline="0" noProof="0" dirty="0">
                <a:ln>
                  <a:noFill/>
                </a:ln>
                <a:solidFill>
                  <a:srgbClr val="000000"/>
                </a:solidFill>
                <a:effectLst/>
                <a:uLnTx/>
                <a:uFillTx/>
                <a:latin typeface="Calibri"/>
                <a:ea typeface="+mn-ea"/>
                <a:cs typeface="+mn-cs"/>
              </a:rPr>
              <a:t>TEP report to CO </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11	Determine Competitive Range</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12	Submit Questions to Offerors in Competitive Range. Notify those excluded.  May conduct debriefings.</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13	Review Answers to Questions</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14	Negotiate, win-win solution </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15	Might need a revised proposal                             </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16	Request and Receive Final Proposal Revisions (FPR)</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17	Make a Source Selection</a:t>
            </a:r>
          </a:p>
          <a:p>
            <a:pPr marL="228600" marR="0" lvl="0" indent="-228600" algn="l" defTabSz="914400" rtl="0" eaLnBrk="0" fontAlgn="base" latinLnBrk="0" hangingPunct="0">
              <a:lnSpc>
                <a:spcPct val="80000"/>
              </a:lnSpc>
              <a:spcBef>
                <a:spcPts val="300"/>
              </a:spcBef>
              <a:spcAft>
                <a:spcPct val="0"/>
              </a:spcAft>
              <a:buClr>
                <a:srgbClr val="333399"/>
              </a:buClr>
              <a:buSzPct val="75000"/>
              <a:buFontTx/>
              <a:buNone/>
              <a:tabLst>
                <a:tab pos="228600" algn="l"/>
                <a:tab pos="349250"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18	Award Contract</a:t>
            </a:r>
          </a:p>
        </p:txBody>
      </p:sp>
      <p:sp>
        <p:nvSpPr>
          <p:cNvPr id="14342" name="Rectangle 5"/>
          <p:cNvSpPr>
            <a:spLocks noChangeArrowheads="1"/>
          </p:cNvSpPr>
          <p:nvPr/>
        </p:nvSpPr>
        <p:spPr bwMode="auto">
          <a:xfrm>
            <a:off x="6394450" y="1262063"/>
            <a:ext cx="2592388" cy="5459412"/>
          </a:xfrm>
          <a:prstGeom prst="rect">
            <a:avLst/>
          </a:prstGeom>
          <a:solidFill>
            <a:schemeClr val="accent3">
              <a:lumMod val="20000"/>
              <a:lumOff val="80000"/>
            </a:schemeClr>
          </a:solidFill>
          <a:ln w="9525">
            <a:noFill/>
            <a:miter lim="800000"/>
            <a:headEnd/>
            <a:tailEnd/>
          </a:ln>
        </p:spPr>
        <p:txBody>
          <a:bodyPr lIns="92075" tIns="46038" rIns="92075" bIns="46038"/>
          <a:lstStyle/>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	Copy of Contract to Contracting Officer Representative (COR)</a:t>
            </a:r>
          </a:p>
          <a:p>
            <a:pPr marL="228600" marR="0" lvl="2" indent="-228600" algn="l" defTabSz="914400" rtl="0" eaLnBrk="0" fontAlgn="base" latinLnBrk="0" hangingPunct="0">
              <a:lnSpc>
                <a:spcPct val="80000"/>
              </a:lnSpc>
              <a:spcBef>
                <a:spcPct val="20000"/>
              </a:spcBef>
              <a:spcAft>
                <a:spcPct val="0"/>
              </a:spcAft>
              <a:buClr>
                <a:srgbClr val="333399"/>
              </a:buClr>
              <a:buSzPct val="90000"/>
              <a:buFontTx/>
              <a:buNone/>
              <a:tabLst>
                <a:tab pos="228600" algn="l"/>
                <a:tab pos="396875" algn="l"/>
              </a:tabLst>
              <a:defRPr/>
            </a:pPr>
            <a:r>
              <a:rPr kumimoji="1" lang="en-US" sz="1200" b="0" i="0" u="none" strike="noStrike" kern="1200" cap="none" spc="0" normalizeH="0" baseline="0" noProof="0" dirty="0">
                <a:ln>
                  <a:noFill/>
                </a:ln>
                <a:solidFill>
                  <a:srgbClr val="000000"/>
                </a:solidFill>
                <a:effectLst/>
                <a:uLnTx/>
                <a:uFillTx/>
                <a:latin typeface="Calibri"/>
                <a:ea typeface="+mn-ea"/>
                <a:cs typeface="+mn-cs"/>
              </a:rPr>
              <a:t>	•	Highlight PO duties</a:t>
            </a:r>
          </a:p>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2	Post Award Kick-Off Meeting</a:t>
            </a:r>
          </a:p>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3	Read &amp; Review Monthly Progress Reports</a:t>
            </a:r>
          </a:p>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4	Inspect and Accept Product or Service</a:t>
            </a:r>
          </a:p>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5	COR </a:t>
            </a:r>
            <a:r>
              <a:rPr kumimoji="1" lang="en-US" sz="1200" b="1" i="0" u="none" strike="noStrike" kern="1200" cap="none" spc="0" normalizeH="0" baseline="0" noProof="0">
                <a:ln>
                  <a:noFill/>
                </a:ln>
                <a:solidFill>
                  <a:srgbClr val="000000"/>
                </a:solidFill>
                <a:effectLst/>
                <a:uLnTx/>
                <a:uFillTx/>
                <a:latin typeface="Calibri"/>
                <a:ea typeface="+mn-ea"/>
                <a:cs typeface="+mn-cs"/>
              </a:rPr>
              <a:t>reports  issues/concerns/problems </a:t>
            </a:r>
            <a:r>
              <a:rPr kumimoji="1" lang="en-US" sz="1200" b="1" i="0" u="none" strike="noStrike" kern="1200" cap="none" spc="0" normalizeH="0" baseline="0" noProof="0" dirty="0">
                <a:ln>
                  <a:noFill/>
                </a:ln>
                <a:solidFill>
                  <a:srgbClr val="000000"/>
                </a:solidFill>
                <a:effectLst/>
                <a:uLnTx/>
                <a:uFillTx/>
                <a:latin typeface="Calibri"/>
                <a:ea typeface="+mn-ea"/>
                <a:cs typeface="+mn-cs"/>
              </a:rPr>
              <a:t>to Contracting Officer</a:t>
            </a:r>
          </a:p>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6	Execute Contract Modifications</a:t>
            </a:r>
          </a:p>
          <a:p>
            <a:pPr marL="228600" marR="0" lvl="2" indent="-228600" algn="l" defTabSz="914400" rtl="0" eaLnBrk="0" fontAlgn="base" latinLnBrk="0" hangingPunct="0">
              <a:lnSpc>
                <a:spcPct val="80000"/>
              </a:lnSpc>
              <a:spcBef>
                <a:spcPct val="20000"/>
              </a:spcBef>
              <a:spcAft>
                <a:spcPct val="0"/>
              </a:spcAft>
              <a:buClr>
                <a:srgbClr val="333399"/>
              </a:buClr>
              <a:buSzPct val="90000"/>
              <a:buFontTx/>
              <a:buNone/>
              <a:tabLst>
                <a:tab pos="228600" algn="l"/>
                <a:tab pos="396875" algn="l"/>
              </a:tabLst>
              <a:defRPr/>
            </a:pPr>
            <a:r>
              <a:rPr kumimoji="1" lang="en-US" sz="1200" b="0" i="0" u="none" strike="noStrike" kern="1200" cap="none" spc="0" normalizeH="0" baseline="0" noProof="0" dirty="0">
                <a:ln>
                  <a:noFill/>
                </a:ln>
                <a:solidFill>
                  <a:srgbClr val="000000"/>
                </a:solidFill>
                <a:effectLst/>
                <a:uLnTx/>
                <a:uFillTx/>
                <a:latin typeface="Arial" charset="0"/>
                <a:ea typeface="+mn-ea"/>
                <a:cs typeface="+mn-cs"/>
              </a:rPr>
              <a:t>	•	</a:t>
            </a:r>
            <a:r>
              <a:rPr kumimoji="1" lang="en-US" sz="1200" b="0" i="0" u="none" strike="noStrike" kern="1200" cap="none" spc="0" normalizeH="0" baseline="0" noProof="0" dirty="0">
                <a:ln>
                  <a:noFill/>
                </a:ln>
                <a:solidFill>
                  <a:srgbClr val="000000"/>
                </a:solidFill>
                <a:effectLst/>
                <a:uLnTx/>
                <a:uFillTx/>
                <a:latin typeface="Calibri"/>
                <a:ea typeface="+mn-ea"/>
                <a:cs typeface="+mn-cs"/>
              </a:rPr>
              <a:t>Unilateral or Bilateral</a:t>
            </a:r>
          </a:p>
          <a:p>
            <a:pPr marL="228600" marR="0" lvl="2" indent="-228600" algn="l" defTabSz="914400" rtl="0" eaLnBrk="0" fontAlgn="base" latinLnBrk="0" hangingPunct="0">
              <a:lnSpc>
                <a:spcPct val="80000"/>
              </a:lnSpc>
              <a:spcBef>
                <a:spcPct val="20000"/>
              </a:spcBef>
              <a:spcAft>
                <a:spcPct val="0"/>
              </a:spcAft>
              <a:buClr>
                <a:srgbClr val="333399"/>
              </a:buClr>
              <a:buSzPct val="90000"/>
              <a:buFontTx/>
              <a:buNone/>
              <a:tabLst>
                <a:tab pos="228600" algn="l"/>
                <a:tab pos="396875" algn="l"/>
              </a:tabLst>
              <a:defRPr/>
            </a:pPr>
            <a:r>
              <a:rPr kumimoji="1" lang="en-US" sz="1200" b="0" i="0" u="none" strike="noStrike" kern="1200" cap="none" spc="0" normalizeH="0" baseline="0" noProof="0" dirty="0">
                <a:ln>
                  <a:noFill/>
                </a:ln>
                <a:solidFill>
                  <a:srgbClr val="000000"/>
                </a:solidFill>
                <a:effectLst/>
                <a:uLnTx/>
                <a:uFillTx/>
                <a:latin typeface="Arial" charset="0"/>
                <a:ea typeface="+mn-ea"/>
                <a:cs typeface="+mn-cs"/>
              </a:rPr>
              <a:t>	•	</a:t>
            </a:r>
            <a:r>
              <a:rPr kumimoji="1" lang="en-US" sz="1200" b="0" i="0" u="none" strike="noStrike" kern="1200" cap="none" spc="0" normalizeH="0" baseline="0" noProof="0" dirty="0">
                <a:ln>
                  <a:noFill/>
                </a:ln>
                <a:solidFill>
                  <a:srgbClr val="000000"/>
                </a:solidFill>
                <a:effectLst/>
                <a:uLnTx/>
                <a:uFillTx/>
                <a:latin typeface="Calibri"/>
                <a:ea typeface="+mn-ea"/>
                <a:cs typeface="+mn-cs"/>
              </a:rPr>
              <a:t>Exercise options</a:t>
            </a:r>
          </a:p>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7	Review &amp; Approve Invoices</a:t>
            </a:r>
          </a:p>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8	Maintain Deliverables of Contractor</a:t>
            </a:r>
          </a:p>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9	Perform Site-visits to Contractor</a:t>
            </a:r>
          </a:p>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10	Perform Annual Evaluation of Contractor’s Performance</a:t>
            </a:r>
          </a:p>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r>
              <a:rPr kumimoji="1" lang="en-US" sz="1200" b="1" i="0" u="none" strike="noStrike" kern="1200" cap="none" spc="0" normalizeH="0" baseline="0" noProof="0" dirty="0">
                <a:ln>
                  <a:noFill/>
                </a:ln>
                <a:solidFill>
                  <a:srgbClr val="000000"/>
                </a:solidFill>
                <a:effectLst/>
                <a:uLnTx/>
                <a:uFillTx/>
                <a:latin typeface="Calibri"/>
                <a:ea typeface="+mn-ea"/>
                <a:cs typeface="+mn-cs"/>
              </a:rPr>
              <a:t>11	Assist in Contract Closeout</a:t>
            </a:r>
          </a:p>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endParaRPr kumimoji="1" lang="en-US" sz="1200" b="0" i="0" u="none" strike="noStrike" kern="1200" cap="none" spc="0" normalizeH="0" baseline="0" noProof="0" dirty="0">
              <a:ln>
                <a:noFill/>
              </a:ln>
              <a:solidFill>
                <a:srgbClr val="000000"/>
              </a:solidFill>
              <a:effectLst/>
              <a:uLnTx/>
              <a:uFillTx/>
              <a:latin typeface="Calibri"/>
              <a:ea typeface="+mn-ea"/>
              <a:cs typeface="+mn-cs"/>
            </a:endParaRPr>
          </a:p>
          <a:p>
            <a:pPr marL="120650" marR="0" lvl="0" indent="-120650" algn="l" defTabSz="914400" rtl="0" eaLnBrk="0" fontAlgn="base" latinLnBrk="0" hangingPunct="0">
              <a:lnSpc>
                <a:spcPct val="80000"/>
              </a:lnSpc>
              <a:spcBef>
                <a:spcPct val="50000"/>
              </a:spcBef>
              <a:spcAft>
                <a:spcPct val="0"/>
              </a:spcAft>
              <a:buClr>
                <a:srgbClr val="333399"/>
              </a:buClr>
              <a:buSzPct val="75000"/>
              <a:buFontTx/>
              <a:buNone/>
              <a:tabLst>
                <a:tab pos="120650" algn="l"/>
              </a:tabLst>
              <a:defRPr/>
            </a:pPr>
            <a:r>
              <a:rPr kumimoji="1" lang="en-US" sz="1200" b="0" i="0" u="none" strike="noStrike" kern="1200" cap="none" spc="0" normalizeH="0" baseline="0" noProof="0" dirty="0">
                <a:ln>
                  <a:noFill/>
                </a:ln>
                <a:solidFill>
                  <a:srgbClr val="000000"/>
                </a:solidFill>
                <a:effectLst/>
                <a:uLnTx/>
                <a:uFillTx/>
                <a:latin typeface="Calibri"/>
                <a:ea typeface="+mn-ea"/>
                <a:cs typeface="+mn-cs"/>
              </a:rPr>
              <a:t>*	On average Contracts have a period of performance of 5 years</a:t>
            </a:r>
          </a:p>
          <a:p>
            <a:pPr marL="120650" marR="0" lvl="0" indent="-120650" algn="l" defTabSz="914400" rtl="0" eaLnBrk="0" fontAlgn="base" latinLnBrk="0" hangingPunct="0">
              <a:lnSpc>
                <a:spcPct val="80000"/>
              </a:lnSpc>
              <a:spcBef>
                <a:spcPct val="50000"/>
              </a:spcBef>
              <a:spcAft>
                <a:spcPct val="0"/>
              </a:spcAft>
              <a:buClr>
                <a:srgbClr val="333399"/>
              </a:buClr>
              <a:buSzPct val="75000"/>
              <a:buFontTx/>
              <a:buNone/>
              <a:tabLst>
                <a:tab pos="120650" algn="l"/>
              </a:tabLst>
              <a:defRPr/>
            </a:pPr>
            <a:r>
              <a:rPr kumimoji="1" lang="en-US" sz="1200" b="0" i="0" u="none" strike="noStrike" kern="1200" cap="none" spc="0" normalizeH="0" baseline="0" noProof="0" dirty="0">
                <a:ln>
                  <a:noFill/>
                </a:ln>
                <a:solidFill>
                  <a:srgbClr val="000000"/>
                </a:solidFill>
                <a:effectLst/>
                <a:uLnTx/>
                <a:uFillTx/>
                <a:latin typeface="Calibri"/>
                <a:ea typeface="+mn-ea"/>
                <a:cs typeface="+mn-cs"/>
              </a:rPr>
              <a:t>*	Some have 1 base year + up to 4 option years (could have between </a:t>
            </a:r>
            <a:br>
              <a:rPr kumimoji="1" lang="en-US" sz="1200" b="0" i="0" u="none" strike="noStrike" kern="1200" cap="none" spc="0" normalizeH="0" baseline="0" noProof="0" dirty="0">
                <a:ln>
                  <a:noFill/>
                </a:ln>
                <a:solidFill>
                  <a:srgbClr val="000000"/>
                </a:solidFill>
                <a:effectLst/>
                <a:uLnTx/>
                <a:uFillTx/>
                <a:latin typeface="Calibri"/>
                <a:ea typeface="+mn-ea"/>
                <a:cs typeface="+mn-cs"/>
              </a:rPr>
            </a:br>
            <a:r>
              <a:rPr kumimoji="1" lang="en-US" sz="1200" b="0" i="0" u="none" strike="noStrike" kern="1200" cap="none" spc="0" normalizeH="0" baseline="0" noProof="0" dirty="0">
                <a:ln>
                  <a:noFill/>
                </a:ln>
                <a:solidFill>
                  <a:srgbClr val="000000"/>
                </a:solidFill>
                <a:effectLst/>
                <a:uLnTx/>
                <a:uFillTx/>
                <a:latin typeface="Calibri"/>
                <a:ea typeface="+mn-ea"/>
                <a:cs typeface="+mn-cs"/>
              </a:rPr>
              <a:t>2–5 years total)</a:t>
            </a:r>
          </a:p>
          <a:p>
            <a:pPr marL="228600" marR="0" lvl="0" indent="-228600" algn="l" defTabSz="914400" rtl="0" eaLnBrk="0" fontAlgn="base" latinLnBrk="0" hangingPunct="0">
              <a:lnSpc>
                <a:spcPct val="80000"/>
              </a:lnSpc>
              <a:spcBef>
                <a:spcPct val="50000"/>
              </a:spcBef>
              <a:spcAft>
                <a:spcPct val="0"/>
              </a:spcAft>
              <a:buClr>
                <a:srgbClr val="333399"/>
              </a:buClr>
              <a:buSzPct val="75000"/>
              <a:buFontTx/>
              <a:buNone/>
              <a:tabLst>
                <a:tab pos="228600" algn="l"/>
                <a:tab pos="396875" algn="l"/>
              </a:tabLst>
              <a:defRPr/>
            </a:pPr>
            <a:endParaRPr kumimoji="1"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TextBox 8"/>
          <p:cNvSpPr txBox="1"/>
          <p:nvPr/>
        </p:nvSpPr>
        <p:spPr>
          <a:xfrm>
            <a:off x="144463" y="938213"/>
            <a:ext cx="2670175" cy="415498"/>
          </a:xfrm>
          <a:prstGeom prst="rect">
            <a:avLst/>
          </a:prstGeom>
          <a:solidFill>
            <a:schemeClr val="accent3">
              <a:lumMod val="50000"/>
            </a:schemeClr>
          </a:solidFill>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sz="1050" b="0" i="0" u="none" strike="noStrike" kern="1200" cap="none" spc="0" normalizeH="0" baseline="0" noProof="0" dirty="0">
                <a:ln>
                  <a:noFill/>
                </a:ln>
                <a:solidFill>
                  <a:prstClr val="white"/>
                </a:solidFill>
                <a:effectLst/>
                <a:uLnTx/>
                <a:uFillTx/>
                <a:latin typeface="Arial Black" pitchFamily="34" charset="0"/>
                <a:ea typeface="+mn-ea"/>
                <a:cs typeface="+mn-cs"/>
              </a:rPr>
              <a:t>Acquisition Planning </a:t>
            </a:r>
            <a:r>
              <a:rPr kumimoji="1" lang="en-US" sz="1050" b="0" i="0" u="none" strike="noStrike" kern="1200" cap="none" spc="0" normalizeH="0" baseline="0" noProof="0">
                <a:ln>
                  <a:noFill/>
                </a:ln>
                <a:solidFill>
                  <a:prstClr val="white"/>
                </a:solidFill>
                <a:effectLst/>
                <a:uLnTx/>
                <a:uFillTx/>
                <a:latin typeface="Arial Black" pitchFamily="34" charset="0"/>
                <a:ea typeface="+mn-ea"/>
                <a:cs typeface="+mn-cs"/>
              </a:rPr>
              <a:t>(AP)/ </a:t>
            </a:r>
            <a:r>
              <a:rPr kumimoji="1" lang="en-US" sz="1050" b="0" i="0" u="none" strike="noStrike" kern="1200" cap="none" spc="0" normalizeH="0" baseline="0" noProof="0" dirty="0">
                <a:ln>
                  <a:noFill/>
                </a:ln>
                <a:solidFill>
                  <a:prstClr val="white"/>
                </a:solidFill>
                <a:effectLst/>
                <a:uLnTx/>
                <a:uFillTx/>
                <a:latin typeface="Arial Black" pitchFamily="34" charset="0"/>
                <a:ea typeface="+mn-ea"/>
                <a:cs typeface="+mn-cs"/>
              </a:rPr>
              <a:t>Acquisition Strategy (AS)</a:t>
            </a:r>
          </a:p>
        </p:txBody>
      </p:sp>
      <p:sp>
        <p:nvSpPr>
          <p:cNvPr id="10" name="TextBox 9"/>
          <p:cNvSpPr txBox="1"/>
          <p:nvPr/>
        </p:nvSpPr>
        <p:spPr>
          <a:xfrm>
            <a:off x="2835275" y="935038"/>
            <a:ext cx="3517900" cy="307975"/>
          </a:xfrm>
          <a:prstGeom prst="rect">
            <a:avLst/>
          </a:prstGeom>
          <a:solidFill>
            <a:schemeClr val="accent3">
              <a:lumMod val="50000"/>
            </a:schemeClr>
          </a:solidFill>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sz="1400" b="0" i="0" u="none" strike="noStrike" kern="1200" cap="none" spc="0" normalizeH="0" baseline="0" noProof="0" dirty="0">
                <a:ln>
                  <a:noFill/>
                </a:ln>
                <a:solidFill>
                  <a:prstClr val="white"/>
                </a:solidFill>
                <a:effectLst/>
                <a:uLnTx/>
                <a:uFillTx/>
                <a:latin typeface="Arial Black" pitchFamily="34" charset="0"/>
                <a:ea typeface="+mn-ea"/>
                <a:cs typeface="+mn-cs"/>
              </a:rPr>
              <a:t>RFP/Solicitation</a:t>
            </a:r>
          </a:p>
        </p:txBody>
      </p:sp>
      <p:sp>
        <p:nvSpPr>
          <p:cNvPr id="11" name="TextBox 10"/>
          <p:cNvSpPr txBox="1"/>
          <p:nvPr/>
        </p:nvSpPr>
        <p:spPr>
          <a:xfrm>
            <a:off x="6380163" y="930275"/>
            <a:ext cx="2595562" cy="307975"/>
          </a:xfrm>
          <a:prstGeom prst="rect">
            <a:avLst/>
          </a:prstGeom>
          <a:solidFill>
            <a:schemeClr val="accent3">
              <a:lumMod val="50000"/>
            </a:schemeClr>
          </a:solidFill>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sz="1400" b="0" i="0" u="none" strike="noStrike" kern="1200" cap="none" spc="0" normalizeH="0" baseline="0" noProof="0" dirty="0">
                <a:ln>
                  <a:noFill/>
                </a:ln>
                <a:solidFill>
                  <a:prstClr val="white"/>
                </a:solidFill>
                <a:effectLst/>
                <a:uLnTx/>
                <a:uFillTx/>
                <a:latin typeface="Arial Black" pitchFamily="34" charset="0"/>
                <a:ea typeface="+mn-ea"/>
                <a:cs typeface="+mn-cs"/>
              </a:rPr>
              <a:t>Contract Administration</a:t>
            </a:r>
          </a:p>
        </p:txBody>
      </p:sp>
    </p:spTree>
  </p:cSld>
  <p:clrMapOvr>
    <a:overrideClrMapping bg1="lt1" tx1="dk1" bg2="lt2" tx2="dk2" accent1="accent1" accent2="accent2" accent3="accent3" accent4="accent4" accent5="accent5" accent6="accent6" hlink="hlink" folHlink="folHlink"/>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3E8F3A2-076B-4EDF-B8A1-7CE62D803140}"/>
              </a:ext>
            </a:extLst>
          </p:cNvPr>
          <p:cNvSpPr txBox="1">
            <a:spLocks/>
          </p:cNvSpPr>
          <p:nvPr/>
        </p:nvSpPr>
        <p:spPr bwMode="auto">
          <a:xfrm>
            <a:off x="0" y="987216"/>
            <a:ext cx="9144000" cy="555834"/>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200" b="1" cap="all" dirty="0">
                <a:solidFill>
                  <a:schemeClr val="bg1"/>
                </a:solidFill>
                <a:latin typeface="Sitka Banner" panose="02000505000000020004" pitchFamily="2" charset="0"/>
              </a:rPr>
              <a:t>Grant process overview</a:t>
            </a:r>
            <a:endParaRPr kumimoji="0" lang="en-US" sz="4800" b="0" i="0" u="none" strike="noStrike" kern="1200" cap="none" spc="0" normalizeH="0" baseline="0" noProof="0" dirty="0">
              <a:ln>
                <a:noFill/>
              </a:ln>
              <a:solidFill>
                <a:schemeClr val="bg1"/>
              </a:solidFill>
              <a:effectLst/>
              <a:uLnTx/>
              <a:uFillTx/>
              <a:latin typeface="Calibri"/>
              <a:ea typeface="+mj-ea"/>
              <a:cs typeface="+mj-cs"/>
            </a:endParaRPr>
          </a:p>
        </p:txBody>
      </p:sp>
      <p:pic>
        <p:nvPicPr>
          <p:cNvPr id="2" name="Picture 1">
            <a:extLst>
              <a:ext uri="{FF2B5EF4-FFF2-40B4-BE49-F238E27FC236}">
                <a16:creationId xmlns:a16="http://schemas.microsoft.com/office/drawing/2014/main" id="{06CFC9E6-69A4-1F34-2337-4E8157BF6AC5}"/>
              </a:ext>
            </a:extLst>
          </p:cNvPr>
          <p:cNvPicPr>
            <a:picLocks noChangeAspect="1"/>
          </p:cNvPicPr>
          <p:nvPr/>
        </p:nvPicPr>
        <p:blipFill>
          <a:blip r:embed="rId3"/>
          <a:stretch>
            <a:fillRect/>
          </a:stretch>
        </p:blipFill>
        <p:spPr>
          <a:xfrm>
            <a:off x="2628731" y="1587143"/>
            <a:ext cx="3886537" cy="5029636"/>
          </a:xfrm>
          <a:prstGeom prst="rect">
            <a:avLst/>
          </a:prstGeom>
        </p:spPr>
      </p:pic>
      <p:sp>
        <p:nvSpPr>
          <p:cNvPr id="4" name="TextBox 3">
            <a:extLst>
              <a:ext uri="{FF2B5EF4-FFF2-40B4-BE49-F238E27FC236}">
                <a16:creationId xmlns:a16="http://schemas.microsoft.com/office/drawing/2014/main" id="{950D86DE-D834-8E0F-73EB-D9E375935F62}"/>
              </a:ext>
            </a:extLst>
          </p:cNvPr>
          <p:cNvSpPr txBox="1"/>
          <p:nvPr/>
        </p:nvSpPr>
        <p:spPr>
          <a:xfrm>
            <a:off x="5135417" y="6616779"/>
            <a:ext cx="5650637" cy="523220"/>
          </a:xfrm>
          <a:prstGeom prst="rect">
            <a:avLst/>
          </a:prstGeom>
          <a:noFill/>
        </p:spPr>
        <p:txBody>
          <a:bodyPr wrap="square">
            <a:spAutoFit/>
          </a:bodyPr>
          <a:lstStyle/>
          <a:p>
            <a:r>
              <a:rPr lang="en-US" sz="14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https://grants.nih.gov/grants/grants_process.htm</a:t>
            </a:r>
            <a:endParaRPr lang="en-US" sz="1400" dirty="0">
              <a:solidFill>
                <a:srgbClr val="0070C0"/>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325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5FAA48-9F44-4069-B3B2-3D1CF12DFEC8}"/>
              </a:ext>
            </a:extLst>
          </p:cNvPr>
          <p:cNvSpPr>
            <a:spLocks noGrp="1"/>
          </p:cNvSpPr>
          <p:nvPr>
            <p:ph idx="1"/>
          </p:nvPr>
        </p:nvSpPr>
        <p:spPr>
          <a:xfrm>
            <a:off x="622300" y="2104263"/>
            <a:ext cx="7899400" cy="3314700"/>
          </a:xfrm>
        </p:spPr>
        <p:txBody>
          <a:bodyPr rtlCol="0">
            <a:normAutofit/>
          </a:bodyPr>
          <a:lstStyle/>
          <a:p>
            <a:pPr marL="0" indent="0" algn="ctr">
              <a:buNone/>
              <a:defRPr/>
            </a:pPr>
            <a:r>
              <a:rPr lang="en-US" sz="3600" b="1" dirty="0">
                <a:solidFill>
                  <a:schemeClr val="tx1"/>
                </a:solidFill>
                <a:latin typeface="Arial" panose="020B0604020202020204" pitchFamily="34" charset="0"/>
                <a:cs typeface="Arial" panose="020B0604020202020204" pitchFamily="34" charset="0"/>
              </a:rPr>
              <a:t>Navigating the NIH</a:t>
            </a:r>
          </a:p>
          <a:p>
            <a:pPr marL="0" indent="0" algn="ctr">
              <a:buNone/>
              <a:defRPr/>
            </a:pPr>
            <a:endParaRPr lang="en-US" sz="2100" b="1" dirty="0">
              <a:latin typeface="Arial" panose="020B0604020202020204" pitchFamily="34" charset="0"/>
              <a:cs typeface="Arial" panose="020B0604020202020204" pitchFamily="34" charset="0"/>
            </a:endParaRPr>
          </a:p>
          <a:p>
            <a:pPr>
              <a:defRPr/>
            </a:pPr>
            <a:r>
              <a:rPr lang="en-US" sz="2100" b="1" dirty="0">
                <a:latin typeface="Arial" panose="020B0604020202020204" pitchFamily="34" charset="0"/>
                <a:cs typeface="Arial" panose="020B0604020202020204" pitchFamily="34" charset="0"/>
              </a:rPr>
              <a:t>Each IC has its own mission </a:t>
            </a:r>
          </a:p>
          <a:p>
            <a:pPr>
              <a:defRPr/>
            </a:pPr>
            <a:r>
              <a:rPr lang="en-US" sz="2100" b="1" dirty="0">
                <a:latin typeface="Arial" panose="020B0604020202020204" pitchFamily="34" charset="0"/>
                <a:cs typeface="Arial" panose="020B0604020202020204" pitchFamily="34" charset="0"/>
              </a:rPr>
              <a:t>Each IC has its own budget</a:t>
            </a:r>
          </a:p>
          <a:p>
            <a:pPr>
              <a:defRPr/>
            </a:pPr>
            <a:r>
              <a:rPr lang="en-US" sz="2100" b="1" dirty="0">
                <a:latin typeface="Arial" panose="020B0604020202020204" pitchFamily="34" charset="0"/>
                <a:cs typeface="Arial" panose="020B0604020202020204" pitchFamily="34" charset="0"/>
              </a:rPr>
              <a:t>Each IC has its own activities</a:t>
            </a:r>
          </a:p>
          <a:p>
            <a:pPr>
              <a:defRPr/>
            </a:pPr>
            <a:r>
              <a:rPr lang="en-US" sz="2100" b="1" dirty="0">
                <a:latin typeface="Arial" panose="020B0604020202020204" pitchFamily="34" charset="0"/>
                <a:cs typeface="Arial" panose="020B0604020202020204" pitchFamily="34" charset="0"/>
              </a:rPr>
              <a:t>Each IC has its own way of doing business</a:t>
            </a:r>
          </a:p>
        </p:txBody>
      </p:sp>
      <p:sp>
        <p:nvSpPr>
          <p:cNvPr id="5" name="Title 1">
            <a:extLst>
              <a:ext uri="{FF2B5EF4-FFF2-40B4-BE49-F238E27FC236}">
                <a16:creationId xmlns:a16="http://schemas.microsoft.com/office/drawing/2014/main" id="{14B9D4B7-7604-4232-9089-DB5B59AEB2AD}"/>
              </a:ext>
            </a:extLst>
          </p:cNvPr>
          <p:cNvSpPr txBox="1">
            <a:spLocks/>
          </p:cNvSpPr>
          <p:nvPr/>
        </p:nvSpPr>
        <p:spPr bwMode="auto">
          <a:xfrm>
            <a:off x="0" y="987216"/>
            <a:ext cx="9144000" cy="591214"/>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600" b="1" cap="all">
                <a:solidFill>
                  <a:schemeClr val="bg1"/>
                </a:solidFill>
                <a:latin typeface="Sitka Banner" panose="02000505000000020004" pitchFamily="2" charset="0"/>
              </a:rPr>
              <a:t>One nih, 27 Cultures</a:t>
            </a:r>
            <a:endParaRPr lang="en-US" sz="3600" b="1" cap="all" dirty="0">
              <a:solidFill>
                <a:schemeClr val="bg1"/>
              </a:solidFill>
              <a:latin typeface="Sitka Banner" panose="02000505000000020004" pitchFamily="2" charset="0"/>
            </a:endParaRPr>
          </a:p>
        </p:txBody>
      </p:sp>
    </p:spTree>
    <p:extLst>
      <p:ext uri="{BB962C8B-B14F-4D97-AF65-F5344CB8AC3E}">
        <p14:creationId xmlns:p14="http://schemas.microsoft.com/office/powerpoint/2010/main" val="1059097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3E6F4F54-26CC-4AAA-8F58-360C51A0E471}"/>
              </a:ext>
            </a:extLst>
          </p:cNvPr>
          <p:cNvGraphicFramePr/>
          <p:nvPr>
            <p:extLst>
              <p:ext uri="{D42A27DB-BD31-4B8C-83A1-F6EECF244321}">
                <p14:modId xmlns:p14="http://schemas.microsoft.com/office/powerpoint/2010/main" val="1636732387"/>
              </p:ext>
            </p:extLst>
          </p:nvPr>
        </p:nvGraphicFramePr>
        <p:xfrm>
          <a:off x="1028699" y="2362200"/>
          <a:ext cx="7238685" cy="4265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25594BA0-503D-4BEC-B425-3EABEDB4F22E}"/>
              </a:ext>
            </a:extLst>
          </p:cNvPr>
          <p:cNvSpPr txBox="1"/>
          <p:nvPr/>
        </p:nvSpPr>
        <p:spPr>
          <a:xfrm>
            <a:off x="4115429" y="3856678"/>
            <a:ext cx="1066800" cy="155427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-Located in NIH, Office of the Director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-Works with small businesses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5" name="Title 1">
            <a:extLst>
              <a:ext uri="{FF2B5EF4-FFF2-40B4-BE49-F238E27FC236}">
                <a16:creationId xmlns:a16="http://schemas.microsoft.com/office/drawing/2014/main" id="{1D5B5D80-A3D0-4B8F-9F81-335B0C8C5684}"/>
              </a:ext>
            </a:extLst>
          </p:cNvPr>
          <p:cNvSpPr txBox="1">
            <a:spLocks/>
          </p:cNvSpPr>
          <p:nvPr/>
        </p:nvSpPr>
        <p:spPr bwMode="auto">
          <a:xfrm>
            <a:off x="0" y="987215"/>
            <a:ext cx="9144000" cy="1017754"/>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a:defRPr/>
            </a:pPr>
            <a:r>
              <a:rPr lang="en-US" sz="2400" b="1" cap="all" dirty="0">
                <a:solidFill>
                  <a:schemeClr val="bg1"/>
                </a:solidFill>
                <a:latin typeface="Sitka Banner" panose="02000505000000020004" pitchFamily="2" charset="0"/>
              </a:rPr>
              <a:t>NIH Small Business Program Office vs. </a:t>
            </a:r>
          </a:p>
          <a:p>
            <a:pPr marL="463550">
              <a:defRPr/>
            </a:pPr>
            <a:r>
              <a:rPr lang="en-US" sz="2400" b="1" cap="all" dirty="0">
                <a:solidFill>
                  <a:schemeClr val="bg1"/>
                </a:solidFill>
                <a:latin typeface="Sitka Banner" panose="02000505000000020004" pitchFamily="2" charset="0"/>
              </a:rPr>
              <a:t>NIH Small Business Education and entrepreneurial development (SEED) Office</a:t>
            </a:r>
          </a:p>
        </p:txBody>
      </p:sp>
    </p:spTree>
    <p:extLst>
      <p:ext uri="{BB962C8B-B14F-4D97-AF65-F5344CB8AC3E}">
        <p14:creationId xmlns:p14="http://schemas.microsoft.com/office/powerpoint/2010/main" val="3032869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3BFAE7DB-079B-4F01-B94D-0B541F4B60C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6079206"/>
              </p:ext>
            </p:extLst>
          </p:nvPr>
        </p:nvGraphicFramePr>
        <p:xfrm>
          <a:off x="604677" y="2181139"/>
          <a:ext cx="7934645" cy="361930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C92383BC-0FEF-F422-55AC-2F630720274A}"/>
              </a:ext>
            </a:extLst>
          </p:cNvPr>
          <p:cNvSpPr txBox="1">
            <a:spLocks/>
          </p:cNvSpPr>
          <p:nvPr/>
        </p:nvSpPr>
        <p:spPr bwMode="auto">
          <a:xfrm>
            <a:off x="0" y="962603"/>
            <a:ext cx="9144000" cy="905954"/>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endParaRPr lang="en-US" sz="3200" b="1" cap="all" dirty="0">
              <a:solidFill>
                <a:schemeClr val="bg1"/>
              </a:solidFill>
              <a:latin typeface="Sitka Banner" panose="02000505000000020004" pitchFamily="2" charset="0"/>
            </a:endParaRPr>
          </a:p>
        </p:txBody>
      </p:sp>
      <p:sp>
        <p:nvSpPr>
          <p:cNvPr id="5" name="Title 1">
            <a:extLst>
              <a:ext uri="{C183D7F6-B498-43B3-948B-1728B52AA6E4}">
                <adec:decorative xmlns:adec="http://schemas.microsoft.com/office/drawing/2017/decorative" val="1"/>
              </a:ext>
            </a:extLst>
          </p:cNvPr>
          <p:cNvSpPr>
            <a:spLocks noGrp="1"/>
          </p:cNvSpPr>
          <p:nvPr>
            <p:ph type="title"/>
          </p:nvPr>
        </p:nvSpPr>
        <p:spPr>
          <a:xfrm>
            <a:off x="365255" y="1218674"/>
            <a:ext cx="8413487" cy="706964"/>
          </a:xfrm>
        </p:spPr>
        <p:txBody>
          <a:bodyPr vert="horz" lIns="91440" tIns="45720" rIns="91440" bIns="45720" rtlCol="0" anchor="t">
            <a:noAutofit/>
          </a:bodyPr>
          <a:lstStyle/>
          <a:p>
            <a:pPr marL="463550" algn="ctr" defTabSz="914400" eaLnBrk="0" fontAlgn="base" hangingPunct="0">
              <a:spcAft>
                <a:spcPct val="0"/>
              </a:spcAft>
              <a:defRPr/>
            </a:pPr>
            <a:r>
              <a:rPr lang="en-US" sz="2400" b="1" cap="all" dirty="0">
                <a:solidFill>
                  <a:schemeClr val="bg1"/>
                </a:solidFill>
                <a:latin typeface="Sitka Banner" panose="02000505000000020004" pitchFamily="2" charset="0"/>
              </a:rPr>
              <a:t>NIH FY2023 Small Business Achievements</a:t>
            </a:r>
          </a:p>
        </p:txBody>
      </p:sp>
    </p:spTree>
    <p:extLst>
      <p:ext uri="{BB962C8B-B14F-4D97-AF65-F5344CB8AC3E}">
        <p14:creationId xmlns:p14="http://schemas.microsoft.com/office/powerpoint/2010/main" val="1994720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C183D7F6-B498-43B3-948B-1728B52AA6E4}">
                <adec:decorative xmlns:adec="http://schemas.microsoft.com/office/drawing/2017/decorative" val="1"/>
              </a:ext>
            </a:extLst>
          </p:cNvPr>
          <p:cNvSpPr txBox="1"/>
          <p:nvPr/>
        </p:nvSpPr>
        <p:spPr>
          <a:xfrm>
            <a:off x="0" y="5779270"/>
            <a:ext cx="9144000" cy="738664"/>
          </a:xfrm>
          <a:prstGeom prst="rect">
            <a:avLst/>
          </a:prstGeom>
          <a:noFill/>
        </p:spPr>
        <p:txBody>
          <a:bodyPr wrap="square" rtlCol="0">
            <a:spAutoFit/>
          </a:bodyPr>
          <a:lstStyle/>
          <a:p>
            <a:pPr algn="ctr"/>
            <a:r>
              <a:rPr lang="en-US" sz="1400" dirty="0">
                <a:latin typeface="+mj-lt"/>
                <a:cs typeface="Arial" pitchFamily="34" charset="0"/>
              </a:rPr>
              <a:t>Total obligations include awards made by COAC and DoA for Large/Small Businesses only, R&amp;D and Non-R&amp;D: DCAs, IDCs, DO/TOs, POs, BPA Setups, BPA Calls, and P-Card Transactions over the Micropurchase Threshold. *Formerly SAIC Frederick, Inc. </a:t>
            </a:r>
          </a:p>
          <a:p>
            <a:pPr algn="ctr"/>
            <a:r>
              <a:rPr lang="en-US" sz="1400" dirty="0">
                <a:latin typeface="+mj-lt"/>
                <a:cs typeface="Arial" pitchFamily="34" charset="0"/>
              </a:rPr>
              <a:t>Data derived from the SAM Standard Small Business Goaling Report.</a:t>
            </a:r>
          </a:p>
        </p:txBody>
      </p:sp>
      <p:sp>
        <p:nvSpPr>
          <p:cNvPr id="5" name="Title 4">
            <a:extLst>
              <a:ext uri="{C183D7F6-B498-43B3-948B-1728B52AA6E4}">
                <adec:decorative xmlns:adec="http://schemas.microsoft.com/office/drawing/2017/decorative" val="1"/>
              </a:ext>
            </a:extLst>
          </p:cNvPr>
          <p:cNvSpPr txBox="1">
            <a:spLocks noGrp="1"/>
          </p:cNvSpPr>
          <p:nvPr>
            <p:ph type="title"/>
          </p:nvPr>
        </p:nvSpPr>
        <p:spPr>
          <a:xfrm>
            <a:off x="-76200" y="1205110"/>
            <a:ext cx="4572000" cy="369332"/>
          </a:xfrm>
          <a:prstGeom prst="rect">
            <a:avLst/>
          </a:prstGeom>
          <a:noFill/>
        </p:spPr>
        <p:txBody>
          <a:bodyPr wrap="square" rtlCol="0">
            <a:spAutoFit/>
          </a:bodyPr>
          <a:lstStyle/>
          <a:p>
            <a:pPr algn="ctr"/>
            <a:r>
              <a:rPr lang="en-US" sz="1800" b="1" dirty="0">
                <a:solidFill>
                  <a:schemeClr val="bg1"/>
                </a:solidFill>
                <a:latin typeface="Sitka Banner" panose="02000505000000020004" pitchFamily="2" charset="0"/>
              </a:rPr>
              <a:t>NIH FY2023 Top 10 Large Vendors</a:t>
            </a:r>
          </a:p>
        </p:txBody>
      </p:sp>
      <p:sp>
        <p:nvSpPr>
          <p:cNvPr id="10" name="Title 4">
            <a:extLst>
              <a:ext uri="{FF2B5EF4-FFF2-40B4-BE49-F238E27FC236}">
                <a16:creationId xmlns:a16="http://schemas.microsoft.com/office/drawing/2014/main" id="{31488192-0361-430D-A6B7-676427C9F818}"/>
              </a:ext>
              <a:ext uri="{C183D7F6-B498-43B3-948B-1728B52AA6E4}">
                <adec:decorative xmlns:adec="http://schemas.microsoft.com/office/drawing/2017/decorative" val="1"/>
              </a:ext>
            </a:extLst>
          </p:cNvPr>
          <p:cNvSpPr txBox="1">
            <a:spLocks/>
          </p:cNvSpPr>
          <p:nvPr/>
        </p:nvSpPr>
        <p:spPr bwMode="auto">
          <a:xfrm>
            <a:off x="4572000" y="1205110"/>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defTabSz="457200" eaLnBrk="1" hangingPunct="1"/>
            <a:r>
              <a:rPr lang="en-US" sz="1800" b="1" dirty="0">
                <a:solidFill>
                  <a:schemeClr val="bg1"/>
                </a:solidFill>
                <a:latin typeface="Sitka Banner" panose="02000505000000020004" pitchFamily="2" charset="0"/>
              </a:rPr>
              <a:t>NIH FY2023 Top 10 Small Vendors</a:t>
            </a:r>
          </a:p>
        </p:txBody>
      </p:sp>
      <p:graphicFrame>
        <p:nvGraphicFramePr>
          <p:cNvPr id="4" name="Table 6">
            <a:extLst>
              <a:ext uri="{FF2B5EF4-FFF2-40B4-BE49-F238E27FC236}">
                <a16:creationId xmlns:a16="http://schemas.microsoft.com/office/drawing/2014/main" id="{26DA86EA-D41A-4679-BE2C-CD8FF00FB87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8051146"/>
              </p:ext>
            </p:extLst>
          </p:nvPr>
        </p:nvGraphicFramePr>
        <p:xfrm>
          <a:off x="152401" y="1078730"/>
          <a:ext cx="4343400" cy="4238902"/>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423806641"/>
                    </a:ext>
                  </a:extLst>
                </a:gridCol>
                <a:gridCol w="1752600">
                  <a:extLst>
                    <a:ext uri="{9D8B030D-6E8A-4147-A177-3AD203B41FA5}">
                      <a16:colId xmlns:a16="http://schemas.microsoft.com/office/drawing/2014/main" val="586778484"/>
                    </a:ext>
                  </a:extLst>
                </a:gridCol>
              </a:tblGrid>
              <a:tr h="334742">
                <a:tc>
                  <a:txBody>
                    <a:bodyPr/>
                    <a:lstStyle/>
                    <a:p>
                      <a:pPr algn="ctr"/>
                      <a:r>
                        <a:rPr lang="en-US" sz="1200" b="1" dirty="0">
                          <a:solidFill>
                            <a:schemeClr val="tx1"/>
                          </a:solidFill>
                        </a:rPr>
                        <a:t>Vendor Name</a:t>
                      </a:r>
                    </a:p>
                  </a:txBody>
                  <a:tcPr anchor="ctr"/>
                </a:tc>
                <a:tc>
                  <a:txBody>
                    <a:bodyPr/>
                    <a:lstStyle/>
                    <a:p>
                      <a:pPr algn="ctr"/>
                      <a:r>
                        <a:rPr lang="en-US" sz="1200" b="1" dirty="0">
                          <a:solidFill>
                            <a:schemeClr val="tx1"/>
                          </a:solidFill>
                        </a:rPr>
                        <a:t>Total Obligations</a:t>
                      </a:r>
                    </a:p>
                  </a:txBody>
                  <a:tcPr anchor="ctr"/>
                </a:tc>
                <a:extLst>
                  <a:ext uri="{0D108BD9-81ED-4DB2-BD59-A6C34878D82A}">
                    <a16:rowId xmlns:a16="http://schemas.microsoft.com/office/drawing/2014/main" val="705260532"/>
                  </a:ext>
                </a:extLst>
              </a:tr>
              <a:tr h="384931">
                <a:tc>
                  <a:txBody>
                    <a:bodyPr/>
                    <a:lstStyle/>
                    <a:p>
                      <a:pPr algn="ctr" fontAlgn="b"/>
                      <a:r>
                        <a:rPr lang="en-US" sz="1200" b="0" u="none" strike="noStrike" dirty="0">
                          <a:solidFill>
                            <a:srgbClr val="000000"/>
                          </a:solidFill>
                          <a:effectLst/>
                        </a:rPr>
                        <a:t>LEIDOS BIOMEDICAL RESEARCH, INC.*</a:t>
                      </a:r>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b="0" u="none" strike="noStrike" dirty="0">
                          <a:solidFill>
                            <a:srgbClr val="000000"/>
                          </a:solidFill>
                          <a:effectLst/>
                        </a:rPr>
                        <a:t>$                1B</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784145862"/>
                  </a:ext>
                </a:extLst>
              </a:tr>
              <a:tr h="384931">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0" u="none" strike="noStrike" dirty="0">
                          <a:solidFill>
                            <a:srgbClr val="000000"/>
                          </a:solidFill>
                          <a:effectLst/>
                        </a:rPr>
                        <a:t>KELLY SERVICES, INC.</a:t>
                      </a:r>
                      <a:endParaRPr lang="en-US" sz="1200" b="0" i="0" u="none" strike="noStrike" dirty="0">
                        <a:solidFill>
                          <a:srgbClr val="000000"/>
                        </a:solidFill>
                        <a:effectLst/>
                        <a:latin typeface="+mn-lt"/>
                      </a:endParaRPr>
                    </a:p>
                    <a:p>
                      <a:pPr algn="ctr" fontAlgn="b"/>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b="0" u="none" strike="noStrike" dirty="0">
                          <a:solidFill>
                            <a:srgbClr val="000000"/>
                          </a:solidFill>
                          <a:effectLst/>
                        </a:rPr>
                        <a:t> $            201M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421469997"/>
                  </a:ext>
                </a:extLst>
              </a:tr>
              <a:tr h="384931">
                <a:tc>
                  <a:txBody>
                    <a:bodyPr/>
                    <a:lstStyle/>
                    <a:p>
                      <a:pPr algn="ctr" fontAlgn="b"/>
                      <a:r>
                        <a:rPr lang="en-US" sz="1200" b="0" i="0" u="none" strike="noStrike" dirty="0">
                          <a:solidFill>
                            <a:srgbClr val="000000"/>
                          </a:solidFill>
                          <a:effectLst/>
                          <a:latin typeface="+mn-lt"/>
                        </a:rPr>
                        <a:t>NATIONAL COLLEGIATE INVENTORS &amp; INNOVATORS ALLIANCE, INC.</a:t>
                      </a:r>
                    </a:p>
                  </a:txBody>
                  <a:tcPr marL="7620" marR="7620" marT="7620" marB="0" anchor="ctr"/>
                </a:tc>
                <a:tc>
                  <a:txBody>
                    <a:bodyPr/>
                    <a:lstStyle/>
                    <a:p>
                      <a:pPr algn="ctr" fontAlgn="b"/>
                      <a:r>
                        <a:rPr lang="en-US" sz="1200" b="0" u="none" strike="noStrike" dirty="0">
                          <a:solidFill>
                            <a:srgbClr val="000000"/>
                          </a:solidFill>
                          <a:effectLst/>
                        </a:rPr>
                        <a:t> $            195M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341635108"/>
                  </a:ext>
                </a:extLst>
              </a:tr>
              <a:tr h="439781">
                <a:tc>
                  <a:txBody>
                    <a:bodyPr/>
                    <a:lstStyle/>
                    <a:p>
                      <a:pPr algn="ctr" fontAlgn="b"/>
                      <a:r>
                        <a:rPr lang="en-US" sz="1200" b="0" u="none" strike="noStrike" dirty="0">
                          <a:solidFill>
                            <a:srgbClr val="000000"/>
                          </a:solidFill>
                          <a:effectLst/>
                        </a:rPr>
                        <a:t>DELOITTE CONSULTING LLP</a:t>
                      </a:r>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b="0" u="none" strike="noStrike" dirty="0">
                          <a:solidFill>
                            <a:srgbClr val="000000"/>
                          </a:solidFill>
                          <a:effectLst/>
                        </a:rPr>
                        <a:t> $            187M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504551579"/>
                  </a:ext>
                </a:extLst>
              </a:tr>
              <a:tr h="384931">
                <a:tc>
                  <a:txBody>
                    <a:bodyPr/>
                    <a:lstStyle/>
                    <a:p>
                      <a:pPr algn="ctr" fontAlgn="b"/>
                      <a:r>
                        <a:rPr lang="en-US" sz="1200" b="0" u="none" strike="noStrike" dirty="0">
                          <a:solidFill>
                            <a:srgbClr val="000000"/>
                          </a:solidFill>
                          <a:effectLst/>
                        </a:rPr>
                        <a:t>BOOZ ALLEN HAMILTON INC.</a:t>
                      </a:r>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b="0" u="none" strike="noStrike" dirty="0">
                          <a:solidFill>
                            <a:srgbClr val="000000"/>
                          </a:solidFill>
                          <a:effectLst/>
                        </a:rPr>
                        <a:t> $            156M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3432316627"/>
                  </a:ext>
                </a:extLst>
              </a:tr>
              <a:tr h="384931">
                <a:tc>
                  <a:txBody>
                    <a:bodyPr/>
                    <a:lstStyle/>
                    <a:p>
                      <a:pPr algn="ctr" fontAlgn="b"/>
                      <a:r>
                        <a:rPr lang="en-US" sz="1200" b="0" u="none" strike="noStrike" dirty="0">
                          <a:solidFill>
                            <a:srgbClr val="000000"/>
                          </a:solidFill>
                          <a:effectLst/>
                        </a:rPr>
                        <a:t>MEDICAL SCIENCE &amp; COMPUTING, LLC</a:t>
                      </a:r>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b="0" u="none" strike="noStrike" dirty="0">
                          <a:solidFill>
                            <a:srgbClr val="000000"/>
                          </a:solidFill>
                          <a:effectLst/>
                        </a:rPr>
                        <a:t> $            136M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4109431201"/>
                  </a:ext>
                </a:extLst>
              </a:tr>
              <a:tr h="384931">
                <a:tc>
                  <a:txBody>
                    <a:bodyPr/>
                    <a:lstStyle/>
                    <a:p>
                      <a:pPr algn="ctr" fontAlgn="b"/>
                      <a:r>
                        <a:rPr lang="en-US" sz="1200" b="0" u="none" strike="noStrike" dirty="0">
                          <a:solidFill>
                            <a:srgbClr val="000000"/>
                          </a:solidFill>
                          <a:effectLst/>
                        </a:rPr>
                        <a:t>LEIDOS, INC.</a:t>
                      </a:r>
                      <a:endParaRPr lang="en-US" sz="1200" b="0" i="0" u="none" strike="noStrike" dirty="0">
                        <a:solidFill>
                          <a:srgbClr val="000000"/>
                        </a:solidFill>
                        <a:effectLst/>
                        <a:latin typeface="+mn-lt"/>
                      </a:endParaRPr>
                    </a:p>
                  </a:txBody>
                  <a:tcPr marL="7620" marR="7620" marT="7620" marB="0" anchor="ctr"/>
                </a:tc>
                <a:tc>
                  <a:txBody>
                    <a:bodyPr/>
                    <a:lstStyle/>
                    <a:p>
                      <a:pPr algn="ctr" fontAlgn="b">
                        <a:tabLst>
                          <a:tab pos="227013" algn="l"/>
                          <a:tab pos="339725" algn="l"/>
                        </a:tabLst>
                      </a:pPr>
                      <a:r>
                        <a:rPr lang="en-US" sz="1200" b="0" u="none" strike="noStrike" dirty="0">
                          <a:solidFill>
                            <a:srgbClr val="000000"/>
                          </a:solidFill>
                          <a:effectLst/>
                        </a:rPr>
                        <a:t> $            125M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756602434"/>
                  </a:ext>
                </a:extLst>
              </a:tr>
              <a:tr h="384931">
                <a:tc>
                  <a:txBody>
                    <a:bodyPr/>
                    <a:lstStyle/>
                    <a:p>
                      <a:pPr algn="ctr" fontAlgn="b"/>
                      <a:r>
                        <a:rPr lang="en-US" sz="1200" b="0" i="0" u="none" strike="noStrike" dirty="0">
                          <a:solidFill>
                            <a:srgbClr val="000000"/>
                          </a:solidFill>
                          <a:effectLst/>
                          <a:latin typeface="+mn-lt"/>
                        </a:rPr>
                        <a:t>GENERAL DYNAMICS INFORMATION TECHNOLOGY, INC.</a:t>
                      </a:r>
                    </a:p>
                  </a:txBody>
                  <a:tcPr marL="7620" marR="7620" marT="7620" marB="0" anchor="ctr"/>
                </a:tc>
                <a:tc>
                  <a:txBody>
                    <a:bodyPr/>
                    <a:lstStyle/>
                    <a:p>
                      <a:pPr algn="ctr" fontAlgn="b"/>
                      <a:r>
                        <a:rPr lang="en-US" sz="1200" b="0" u="none" strike="noStrike" dirty="0">
                          <a:solidFill>
                            <a:srgbClr val="000000"/>
                          </a:solidFill>
                          <a:effectLst/>
                        </a:rPr>
                        <a:t> $            115M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752139545"/>
                  </a:ext>
                </a:extLst>
              </a:tr>
              <a:tr h="384931">
                <a:tc>
                  <a:txBody>
                    <a:bodyPr/>
                    <a:lstStyle/>
                    <a:p>
                      <a:pPr algn="ctr" fontAlgn="b"/>
                      <a:r>
                        <a:rPr lang="en-US" sz="1200" b="0" i="0" u="none" strike="noStrike" dirty="0">
                          <a:solidFill>
                            <a:srgbClr val="000000"/>
                          </a:solidFill>
                          <a:effectLst/>
                          <a:latin typeface="+mn-lt"/>
                        </a:rPr>
                        <a:t>ICF INCORPORATED, L.L.C.</a:t>
                      </a:r>
                    </a:p>
                  </a:txBody>
                  <a:tcPr marL="7620" marR="7620" marT="7620" marB="0" anchor="ctr"/>
                </a:tc>
                <a:tc>
                  <a:txBody>
                    <a:bodyPr/>
                    <a:lstStyle/>
                    <a:p>
                      <a:pPr algn="ctr" fontAlgn="b"/>
                      <a:r>
                        <a:rPr lang="en-US" sz="1200" b="0" u="none" strike="noStrike" dirty="0">
                          <a:solidFill>
                            <a:srgbClr val="000000"/>
                          </a:solidFill>
                          <a:effectLst/>
                        </a:rPr>
                        <a:t> $              95M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108671279"/>
                  </a:ext>
                </a:extLst>
              </a:tr>
              <a:tr h="384931">
                <a:tc>
                  <a:txBody>
                    <a:bodyPr/>
                    <a:lstStyle/>
                    <a:p>
                      <a:pPr algn="ctr" fontAlgn="b"/>
                      <a:r>
                        <a:rPr lang="en-US" sz="1200" b="0" u="none" strike="noStrike" dirty="0">
                          <a:solidFill>
                            <a:srgbClr val="000000"/>
                          </a:solidFill>
                          <a:effectLst/>
                        </a:rPr>
                        <a:t>WESTAT, INC.</a:t>
                      </a:r>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b="0" u="none" strike="noStrike" dirty="0">
                          <a:solidFill>
                            <a:srgbClr val="000000"/>
                          </a:solidFill>
                          <a:effectLst/>
                        </a:rPr>
                        <a:t> $              89M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3245662851"/>
                  </a:ext>
                </a:extLst>
              </a:tr>
            </a:tbl>
          </a:graphicData>
        </a:graphic>
      </p:graphicFrame>
      <p:graphicFrame>
        <p:nvGraphicFramePr>
          <p:cNvPr id="11" name="Table 6">
            <a:extLst>
              <a:ext uri="{FF2B5EF4-FFF2-40B4-BE49-F238E27FC236}">
                <a16:creationId xmlns:a16="http://schemas.microsoft.com/office/drawing/2014/main" id="{D496F145-EA9F-408F-9D68-7CD634D6896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5236032"/>
              </p:ext>
            </p:extLst>
          </p:nvPr>
        </p:nvGraphicFramePr>
        <p:xfrm>
          <a:off x="4571999" y="1078730"/>
          <a:ext cx="4419600" cy="4238906"/>
        </p:xfrm>
        <a:graphic>
          <a:graphicData uri="http://schemas.openxmlformats.org/drawingml/2006/table">
            <a:tbl>
              <a:tblPr firstRow="1" bandRow="1">
                <a:tableStyleId>{5C22544A-7EE6-4342-B048-85BDC9FD1C3A}</a:tableStyleId>
              </a:tblPr>
              <a:tblGrid>
                <a:gridCol w="2743198">
                  <a:extLst>
                    <a:ext uri="{9D8B030D-6E8A-4147-A177-3AD203B41FA5}">
                      <a16:colId xmlns:a16="http://schemas.microsoft.com/office/drawing/2014/main" val="2423806641"/>
                    </a:ext>
                  </a:extLst>
                </a:gridCol>
                <a:gridCol w="1676402">
                  <a:extLst>
                    <a:ext uri="{9D8B030D-6E8A-4147-A177-3AD203B41FA5}">
                      <a16:colId xmlns:a16="http://schemas.microsoft.com/office/drawing/2014/main" val="586778484"/>
                    </a:ext>
                  </a:extLst>
                </a:gridCol>
              </a:tblGrid>
              <a:tr h="318955">
                <a:tc>
                  <a:txBody>
                    <a:bodyPr/>
                    <a:lstStyle/>
                    <a:p>
                      <a:pPr algn="ctr"/>
                      <a:r>
                        <a:rPr lang="en-US" sz="1200" b="1" dirty="0">
                          <a:solidFill>
                            <a:schemeClr val="tx1"/>
                          </a:solidFill>
                        </a:rPr>
                        <a:t>Vendor Name</a:t>
                      </a:r>
                    </a:p>
                  </a:txBody>
                  <a:tcPr anchor="ctr"/>
                </a:tc>
                <a:tc>
                  <a:txBody>
                    <a:bodyPr/>
                    <a:lstStyle/>
                    <a:p>
                      <a:pPr algn="ctr"/>
                      <a:r>
                        <a:rPr lang="en-US" sz="1200" b="1" dirty="0">
                          <a:solidFill>
                            <a:schemeClr val="tx1"/>
                          </a:solidFill>
                        </a:rPr>
                        <a:t>Total Obligations</a:t>
                      </a:r>
                    </a:p>
                  </a:txBody>
                  <a:tcPr anchor="ctr"/>
                </a:tc>
                <a:extLst>
                  <a:ext uri="{0D108BD9-81ED-4DB2-BD59-A6C34878D82A}">
                    <a16:rowId xmlns:a16="http://schemas.microsoft.com/office/drawing/2014/main" val="705260532"/>
                  </a:ext>
                </a:extLst>
              </a:tr>
              <a:tr h="38648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0" u="none" strike="noStrike" dirty="0">
                          <a:solidFill>
                            <a:srgbClr val="000000"/>
                          </a:solidFill>
                          <a:effectLst/>
                        </a:rPr>
                        <a:t>AXLE INFORMATICS, LLC</a:t>
                      </a:r>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b="0" u="none" strike="noStrike" dirty="0">
                          <a:solidFill>
                            <a:srgbClr val="000000"/>
                          </a:solidFill>
                          <a:effectLst/>
                        </a:rPr>
                        <a:t> $             159M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784145862"/>
                  </a:ext>
                </a:extLst>
              </a:tr>
              <a:tr h="38648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200" b="0" u="none" strike="noStrike" dirty="0">
                          <a:solidFill>
                            <a:srgbClr val="000000"/>
                          </a:solidFill>
                          <a:effectLst/>
                        </a:rPr>
                        <a:t>GROVE RESOURCE SOLUTIONS, INC.</a:t>
                      </a:r>
                      <a:endParaRPr lang="en-US" sz="1200" b="0" i="0" u="none" strike="noStrike" dirty="0">
                        <a:solidFill>
                          <a:srgbClr val="000000"/>
                        </a:solidFill>
                        <a:effectLst/>
                        <a:latin typeface="+mn-lt"/>
                      </a:endParaRPr>
                    </a:p>
                  </a:txBody>
                  <a:tcPr marL="7620" marR="7620" marT="7620" marB="0" anchor="ctr"/>
                </a:tc>
                <a:tc>
                  <a:txBody>
                    <a:bodyPr/>
                    <a:lstStyle/>
                    <a:p>
                      <a:pPr algn="ctr" fontAlgn="b"/>
                      <a:r>
                        <a:rPr lang="en-US" sz="1200" b="0" u="none" strike="noStrike" dirty="0">
                          <a:solidFill>
                            <a:srgbClr val="000000"/>
                          </a:solidFill>
                          <a:effectLst/>
                        </a:rPr>
                        <a:t> $               82M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421469997"/>
                  </a:ext>
                </a:extLst>
              </a:tr>
              <a:tr h="386488">
                <a:tc>
                  <a:txBody>
                    <a:bodyPr/>
                    <a:lstStyle/>
                    <a:p>
                      <a:pPr algn="ctr" fontAlgn="b"/>
                      <a:r>
                        <a:rPr lang="en-US" sz="1200" b="0" i="0" u="none" strike="noStrike" dirty="0">
                          <a:solidFill>
                            <a:srgbClr val="000000"/>
                          </a:solidFill>
                          <a:effectLst/>
                          <a:latin typeface="+mn-lt"/>
                        </a:rPr>
                        <a:t>BLACK CANYON CONSULTING LLC</a:t>
                      </a:r>
                    </a:p>
                  </a:txBody>
                  <a:tcPr marL="7620" marR="7620" marT="7620" marB="0" anchor="ctr"/>
                </a:tc>
                <a:tc>
                  <a:txBody>
                    <a:bodyPr/>
                    <a:lstStyle/>
                    <a:p>
                      <a:pPr algn="ctr" fontAlgn="b"/>
                      <a:r>
                        <a:rPr lang="en-US" sz="1200" b="0" u="none" strike="noStrike" dirty="0">
                          <a:solidFill>
                            <a:srgbClr val="000000"/>
                          </a:solidFill>
                          <a:effectLst/>
                        </a:rPr>
                        <a:t> $               80M </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341635108"/>
                  </a:ext>
                </a:extLst>
              </a:tr>
              <a:tr h="441559">
                <a:tc>
                  <a:txBody>
                    <a:bodyPr/>
                    <a:lstStyle/>
                    <a:p>
                      <a:pPr algn="ctr" fontAlgn="b"/>
                      <a:r>
                        <a:rPr lang="en-US" sz="1200" b="0" i="0" u="none" strike="noStrike" dirty="0">
                          <a:solidFill>
                            <a:srgbClr val="000000"/>
                          </a:solidFill>
                          <a:effectLst/>
                          <a:latin typeface="+mn-lt"/>
                        </a:rPr>
                        <a:t>FORS MARSH GROUP LLC</a:t>
                      </a:r>
                    </a:p>
                  </a:txBody>
                  <a:tcPr marL="7620" marR="7620" marT="7620" marB="0" anchor="ctr"/>
                </a:tc>
                <a:tc>
                  <a:txBody>
                    <a:bodyPr/>
                    <a:lstStyle/>
                    <a:p>
                      <a:pPr algn="ctr" fontAlgn="b"/>
                      <a:r>
                        <a:rPr lang="en-US" sz="1200" b="0" u="none" strike="noStrike" dirty="0">
                          <a:solidFill>
                            <a:srgbClr val="000000"/>
                          </a:solidFill>
                          <a:effectLst/>
                        </a:rPr>
                        <a:t> $               71M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504551579"/>
                  </a:ext>
                </a:extLst>
              </a:tr>
              <a:tr h="386488">
                <a:tc>
                  <a:txBody>
                    <a:bodyPr/>
                    <a:lstStyle/>
                    <a:p>
                      <a:pPr algn="ctr" fontAlgn="b"/>
                      <a:r>
                        <a:rPr lang="en-US" sz="1200" b="0" i="0" u="none" strike="noStrike" dirty="0">
                          <a:solidFill>
                            <a:srgbClr val="000000"/>
                          </a:solidFill>
                          <a:effectLst/>
                          <a:latin typeface="+mn-lt"/>
                        </a:rPr>
                        <a:t>OLGOONIK ENTERPRISES, LLC</a:t>
                      </a:r>
                    </a:p>
                  </a:txBody>
                  <a:tcPr marL="7620" marR="7620" marT="7620" marB="0" anchor="ctr"/>
                </a:tc>
                <a:tc>
                  <a:txBody>
                    <a:bodyPr/>
                    <a:lstStyle/>
                    <a:p>
                      <a:pPr algn="ctr" fontAlgn="b"/>
                      <a:r>
                        <a:rPr lang="en-US" sz="1200" b="0" u="none" strike="noStrike" dirty="0">
                          <a:solidFill>
                            <a:srgbClr val="000000"/>
                          </a:solidFill>
                          <a:effectLst/>
                        </a:rPr>
                        <a:t> $               45M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3432316627"/>
                  </a:ext>
                </a:extLst>
              </a:tr>
              <a:tr h="386488">
                <a:tc>
                  <a:txBody>
                    <a:bodyPr/>
                    <a:lstStyle/>
                    <a:p>
                      <a:pPr algn="ctr" fontAlgn="b"/>
                      <a:r>
                        <a:rPr lang="en-US" sz="1200" b="0" i="0" u="none" strike="noStrike" dirty="0">
                          <a:solidFill>
                            <a:srgbClr val="000000"/>
                          </a:solidFill>
                          <a:effectLst/>
                          <a:latin typeface="+mn-lt"/>
                        </a:rPr>
                        <a:t>TECHNICAL RESOURCES INC</a:t>
                      </a:r>
                    </a:p>
                  </a:txBody>
                  <a:tcPr marL="7620" marR="7620" marT="7620" marB="0" anchor="ctr"/>
                </a:tc>
                <a:tc>
                  <a:txBody>
                    <a:bodyPr/>
                    <a:lstStyle/>
                    <a:p>
                      <a:pPr algn="ctr" fontAlgn="b"/>
                      <a:r>
                        <a:rPr lang="en-US" sz="1200" b="0" u="none" strike="noStrike" dirty="0">
                          <a:solidFill>
                            <a:srgbClr val="000000"/>
                          </a:solidFill>
                          <a:effectLst/>
                        </a:rPr>
                        <a:t> $               44M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4109431201"/>
                  </a:ext>
                </a:extLst>
              </a:tr>
              <a:tr h="386488">
                <a:tc>
                  <a:txBody>
                    <a:bodyPr/>
                    <a:lstStyle/>
                    <a:p>
                      <a:pPr algn="ctr" fontAlgn="b"/>
                      <a:r>
                        <a:rPr lang="en-US" sz="1200" b="0" i="0" u="none" strike="noStrike" dirty="0">
                          <a:solidFill>
                            <a:srgbClr val="000000"/>
                          </a:solidFill>
                          <a:effectLst/>
                          <a:latin typeface="+mn-lt"/>
                        </a:rPr>
                        <a:t>THUNDERCAT TECHNOLOGY, LLC</a:t>
                      </a:r>
                    </a:p>
                  </a:txBody>
                  <a:tcPr marL="7620" marR="7620" marT="7620" marB="0" anchor="ctr"/>
                </a:tc>
                <a:tc>
                  <a:txBody>
                    <a:bodyPr/>
                    <a:lstStyle/>
                    <a:p>
                      <a:pPr algn="ctr" fontAlgn="b"/>
                      <a:r>
                        <a:rPr lang="en-US" sz="1200" b="0" u="none" strike="noStrike" dirty="0">
                          <a:solidFill>
                            <a:srgbClr val="000000"/>
                          </a:solidFill>
                          <a:effectLst/>
                        </a:rPr>
                        <a:t> $               42M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756602434"/>
                  </a:ext>
                </a:extLst>
              </a:tr>
              <a:tr h="386488">
                <a:tc>
                  <a:txBody>
                    <a:bodyPr/>
                    <a:lstStyle/>
                    <a:p>
                      <a:pPr algn="ctr" fontAlgn="b"/>
                      <a:r>
                        <a:rPr lang="en-US" sz="1200" b="0" i="0" u="none" strike="noStrike" dirty="0">
                          <a:solidFill>
                            <a:srgbClr val="000000"/>
                          </a:solidFill>
                          <a:effectLst/>
                          <a:latin typeface="+mn-lt"/>
                        </a:rPr>
                        <a:t>LCG SYSTEMS LLC</a:t>
                      </a:r>
                    </a:p>
                  </a:txBody>
                  <a:tcPr marL="7620" marR="7620" marT="7620" marB="0" anchor="ctr"/>
                </a:tc>
                <a:tc>
                  <a:txBody>
                    <a:bodyPr/>
                    <a:lstStyle/>
                    <a:p>
                      <a:pPr algn="ctr" fontAlgn="b"/>
                      <a:r>
                        <a:rPr lang="en-US" sz="1200" b="0" u="none" strike="noStrike" dirty="0">
                          <a:solidFill>
                            <a:srgbClr val="000000"/>
                          </a:solidFill>
                          <a:effectLst/>
                        </a:rPr>
                        <a:t> $               39M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752139545"/>
                  </a:ext>
                </a:extLst>
              </a:tr>
              <a:tr h="386488">
                <a:tc>
                  <a:txBody>
                    <a:bodyPr/>
                    <a:lstStyle/>
                    <a:p>
                      <a:pPr algn="ctr" fontAlgn="b"/>
                      <a:r>
                        <a:rPr lang="en-US" sz="1200" b="0" i="0" u="none" strike="noStrike" dirty="0">
                          <a:solidFill>
                            <a:srgbClr val="000000"/>
                          </a:solidFill>
                          <a:effectLst/>
                          <a:latin typeface="+mn-lt"/>
                        </a:rPr>
                        <a:t>HIGHRISE CONSULTING</a:t>
                      </a:r>
                    </a:p>
                  </a:txBody>
                  <a:tcPr marL="7620" marR="7620" marT="7620" marB="0" anchor="ctr"/>
                </a:tc>
                <a:tc>
                  <a:txBody>
                    <a:bodyPr/>
                    <a:lstStyle/>
                    <a:p>
                      <a:pPr algn="ctr" fontAlgn="b"/>
                      <a:r>
                        <a:rPr lang="en-US" sz="1200" b="0" u="none" strike="noStrike" dirty="0">
                          <a:solidFill>
                            <a:srgbClr val="000000"/>
                          </a:solidFill>
                          <a:effectLst/>
                        </a:rPr>
                        <a:t> $               37M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108671279"/>
                  </a:ext>
                </a:extLst>
              </a:tr>
              <a:tr h="386488">
                <a:tc>
                  <a:txBody>
                    <a:bodyPr/>
                    <a:lstStyle/>
                    <a:p>
                      <a:pPr algn="ctr" fontAlgn="b"/>
                      <a:r>
                        <a:rPr lang="en-US" sz="1200" b="0" i="0" u="none" strike="noStrike" dirty="0">
                          <a:solidFill>
                            <a:srgbClr val="000000"/>
                          </a:solidFill>
                          <a:effectLst/>
                          <a:latin typeface="+mn-lt"/>
                        </a:rPr>
                        <a:t>OLGOONIK GENERAL, LLC</a:t>
                      </a:r>
                    </a:p>
                  </a:txBody>
                  <a:tcPr marL="7620" marR="7620" marT="7620" marB="0" anchor="ctr"/>
                </a:tc>
                <a:tc>
                  <a:txBody>
                    <a:bodyPr/>
                    <a:lstStyle/>
                    <a:p>
                      <a:pPr algn="ctr" fontAlgn="b"/>
                      <a:r>
                        <a:rPr lang="en-US" sz="1200" b="0" u="none" strike="noStrike" dirty="0">
                          <a:solidFill>
                            <a:srgbClr val="000000"/>
                          </a:solidFill>
                          <a:effectLst/>
                        </a:rPr>
                        <a:t> $               36M</a:t>
                      </a:r>
                      <a:endParaRPr lang="en-US"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3245662851"/>
                  </a:ext>
                </a:extLst>
              </a:tr>
            </a:tbl>
          </a:graphicData>
        </a:graphic>
      </p:graphicFrame>
    </p:spTree>
    <p:extLst>
      <p:ext uri="{BB962C8B-B14F-4D97-AF65-F5344CB8AC3E}">
        <p14:creationId xmlns:p14="http://schemas.microsoft.com/office/powerpoint/2010/main" val="24566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22527B-63AC-4F0C-8130-EADEB23FD5F6}"/>
              </a:ext>
            </a:extLst>
          </p:cNvPr>
          <p:cNvSpPr>
            <a:spLocks noGrp="1"/>
          </p:cNvSpPr>
          <p:nvPr>
            <p:ph idx="1"/>
          </p:nvPr>
        </p:nvSpPr>
        <p:spPr>
          <a:xfrm>
            <a:off x="1400396" y="1888863"/>
            <a:ext cx="6343201" cy="3530600"/>
          </a:xfrm>
        </p:spPr>
        <p:txBody>
          <a:bodyPr>
            <a:normAutofit/>
          </a:bodyPr>
          <a:lstStyle/>
          <a:p>
            <a:r>
              <a:rPr lang="en-US" dirty="0">
                <a:latin typeface="Arial" panose="020B0604020202020204" pitchFamily="34" charset="0"/>
                <a:cs typeface="Arial" panose="020B0604020202020204" pitchFamily="34" charset="0"/>
              </a:rPr>
              <a:t>42 members</a:t>
            </a:r>
          </a:p>
          <a:p>
            <a:r>
              <a:rPr lang="en-US" dirty="0">
                <a:latin typeface="Arial" panose="020B0604020202020204" pitchFamily="34" charset="0"/>
                <a:cs typeface="Arial" panose="020B0604020202020204" pitchFamily="34" charset="0"/>
              </a:rPr>
              <a:t>The NIH </a:t>
            </a:r>
            <a:r>
              <a:rPr lang="en-US" b="1" dirty="0">
                <a:latin typeface="Arial" panose="020B0604020202020204" pitchFamily="34" charset="0"/>
                <a:cs typeface="Arial" panose="020B0604020202020204" pitchFamily="34" charset="0"/>
              </a:rPr>
              <a:t>H</a:t>
            </a:r>
            <a:r>
              <a:rPr lang="en-US" dirty="0">
                <a:latin typeface="Arial" panose="020B0604020202020204" pitchFamily="34" charset="0"/>
                <a:cs typeface="Arial" panose="020B0604020202020204" pitchFamily="34" charset="0"/>
              </a:rPr>
              <a:t>istorically </a:t>
            </a:r>
            <a:r>
              <a:rPr lang="en-US" b="1" dirty="0">
                <a:latin typeface="Arial" panose="020B0604020202020204" pitchFamily="34" charset="0"/>
                <a:cs typeface="Arial" panose="020B0604020202020204" pitchFamily="34" charset="0"/>
              </a:rPr>
              <a:t>U</a:t>
            </a:r>
            <a:r>
              <a:rPr lang="en-US" dirty="0">
                <a:latin typeface="Arial" panose="020B0604020202020204" pitchFamily="34" charset="0"/>
                <a:cs typeface="Arial" panose="020B0604020202020204" pitchFamily="34" charset="0"/>
              </a:rPr>
              <a:t>nderutilized </a:t>
            </a:r>
            <a:r>
              <a:rPr lang="en-US" b="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usiness </a:t>
            </a:r>
            <a:r>
              <a:rPr lang="en-US" b="1" dirty="0">
                <a:latin typeface="Arial" panose="020B0604020202020204" pitchFamily="34" charset="0"/>
                <a:cs typeface="Arial" panose="020B0604020202020204" pitchFamily="34" charset="0"/>
              </a:rPr>
              <a:t>Z</a:t>
            </a:r>
            <a:r>
              <a:rPr lang="en-US" dirty="0">
                <a:latin typeface="Arial" panose="020B0604020202020204" pitchFamily="34" charset="0"/>
                <a:cs typeface="Arial" panose="020B0604020202020204" pitchFamily="34" charset="0"/>
              </a:rPr>
              <a:t>one Consortium was established to assist the National Institutes of Health in reaching, and exceeding, the 3% HUBZone goal for Small Business Procurements.</a:t>
            </a:r>
          </a:p>
          <a:p>
            <a:r>
              <a:rPr lang="en-US" dirty="0">
                <a:latin typeface="Arial" panose="020B0604020202020204" pitchFamily="34" charset="0"/>
                <a:cs typeface="Arial" panose="020B0604020202020204" pitchFamily="34" charset="0"/>
              </a:rPr>
              <a:t>The NIH HUBZone Consortium is a group of certified companies committed to developing a common understanding of the capabilities that HUBZone firms can offer to achieve the NIH’s mission in enhancing the health for all Americans.</a:t>
            </a:r>
          </a:p>
        </p:txBody>
      </p:sp>
      <p:sp>
        <p:nvSpPr>
          <p:cNvPr id="5" name="TextBox 4">
            <a:extLst>
              <a:ext uri="{FF2B5EF4-FFF2-40B4-BE49-F238E27FC236}">
                <a16:creationId xmlns:a16="http://schemas.microsoft.com/office/drawing/2014/main" id="{E37E34B9-B939-4B33-9386-AE144677F9F9}"/>
              </a:ext>
            </a:extLst>
          </p:cNvPr>
          <p:cNvSpPr txBox="1"/>
          <p:nvPr/>
        </p:nvSpPr>
        <p:spPr>
          <a:xfrm>
            <a:off x="1768760" y="5681248"/>
            <a:ext cx="5606475"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For more information about the NIH HUBZone Consortium please </a:t>
            </a:r>
            <a:r>
              <a:rPr lang="en-US" b="1"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click here</a:t>
            </a:r>
            <a:r>
              <a:rPr lang="en-US" b="1" dirty="0">
                <a:latin typeface="Arial" panose="020B0604020202020204" pitchFamily="34" charset="0"/>
                <a:cs typeface="Arial" panose="020B0604020202020204" pitchFamily="34" charset="0"/>
              </a:rPr>
              <a:t>!</a:t>
            </a:r>
          </a:p>
        </p:txBody>
      </p:sp>
      <p:sp>
        <p:nvSpPr>
          <p:cNvPr id="6" name="Title 1">
            <a:extLst>
              <a:ext uri="{FF2B5EF4-FFF2-40B4-BE49-F238E27FC236}">
                <a16:creationId xmlns:a16="http://schemas.microsoft.com/office/drawing/2014/main" id="{E90AD5EE-026C-4439-B511-A6ECB5C2D8AE}"/>
              </a:ext>
            </a:extLst>
          </p:cNvPr>
          <p:cNvSpPr txBox="1">
            <a:spLocks/>
          </p:cNvSpPr>
          <p:nvPr/>
        </p:nvSpPr>
        <p:spPr bwMode="auto">
          <a:xfrm>
            <a:off x="0" y="1008988"/>
            <a:ext cx="9144000" cy="700070"/>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600" b="1" dirty="0">
                <a:solidFill>
                  <a:schemeClr val="bg1"/>
                </a:solidFill>
                <a:latin typeface="Sitka Banner" panose="02000505000000020004" pitchFamily="2" charset="0"/>
              </a:rPr>
              <a:t>NIH HUBZone CONSORTIUM</a:t>
            </a:r>
            <a:endParaRPr kumimoji="0" lang="en-US" sz="7200" b="1" i="0" u="none" strike="noStrike" kern="1200" cap="none" spc="0" normalizeH="0" baseline="0" noProof="0" dirty="0">
              <a:ln>
                <a:noFill/>
              </a:ln>
              <a:solidFill>
                <a:schemeClr val="bg1"/>
              </a:solidFill>
              <a:effectLst/>
              <a:uLnTx/>
              <a:uFillTx/>
              <a:latin typeface="Sitka Banner" panose="02000505000000020004" pitchFamily="2" charset="0"/>
            </a:endParaRPr>
          </a:p>
        </p:txBody>
      </p:sp>
    </p:spTree>
    <p:extLst>
      <p:ext uri="{BB962C8B-B14F-4D97-AF65-F5344CB8AC3E}">
        <p14:creationId xmlns:p14="http://schemas.microsoft.com/office/powerpoint/2010/main" val="3579526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09DDCEF-C20B-5ABC-5638-949D73EF8E5B}"/>
              </a:ext>
            </a:extLst>
          </p:cNvPr>
          <p:cNvSpPr txBox="1">
            <a:spLocks/>
          </p:cNvSpPr>
          <p:nvPr/>
        </p:nvSpPr>
        <p:spPr bwMode="auto">
          <a:xfrm>
            <a:off x="0" y="3920865"/>
            <a:ext cx="9144000" cy="700070"/>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150" b="1" dirty="0">
                <a:solidFill>
                  <a:schemeClr val="bg1"/>
                </a:solidFill>
                <a:latin typeface="Sitka Banner" panose="02000505000000020004" pitchFamily="2" charset="0"/>
              </a:rPr>
              <a:t>“Why HBCUs/MSIs Pursue Federal Opportunities?” </a:t>
            </a:r>
            <a:endParaRPr kumimoji="0" lang="en-US" sz="3150" b="1" i="0" u="none" strike="noStrike" kern="1200" cap="none" spc="0" normalizeH="0" baseline="0" noProof="0" dirty="0">
              <a:ln>
                <a:noFill/>
              </a:ln>
              <a:solidFill>
                <a:schemeClr val="bg1"/>
              </a:solidFill>
              <a:effectLst/>
              <a:uLnTx/>
              <a:uFillTx/>
              <a:latin typeface="Sitka Banner" panose="02000505000000020004" pitchFamily="2" charset="0"/>
            </a:endParaRPr>
          </a:p>
        </p:txBody>
      </p:sp>
      <p:sp>
        <p:nvSpPr>
          <p:cNvPr id="7" name="Title 1">
            <a:extLst>
              <a:ext uri="{FF2B5EF4-FFF2-40B4-BE49-F238E27FC236}">
                <a16:creationId xmlns:a16="http://schemas.microsoft.com/office/drawing/2014/main" id="{76DB56C6-DB97-C56A-308D-5803D8A98D92}"/>
              </a:ext>
            </a:extLst>
          </p:cNvPr>
          <p:cNvSpPr txBox="1">
            <a:spLocks/>
          </p:cNvSpPr>
          <p:nvPr/>
        </p:nvSpPr>
        <p:spPr bwMode="auto">
          <a:xfrm>
            <a:off x="0" y="2793506"/>
            <a:ext cx="9144000" cy="951497"/>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150" b="1" dirty="0">
                <a:solidFill>
                  <a:schemeClr val="bg1"/>
                </a:solidFill>
                <a:latin typeface="Sitka Banner" panose="02000505000000020004" pitchFamily="2" charset="0"/>
              </a:rPr>
              <a:t>Historically Black Colleges and Universities (HBCUs) and Minority Serving Institutions (MSIs)</a:t>
            </a:r>
            <a:endParaRPr kumimoji="0" lang="en-US" sz="3150" b="1" i="0" u="none" strike="noStrike" kern="1200" cap="none" spc="0" normalizeH="0" baseline="0" noProof="0" dirty="0">
              <a:ln>
                <a:noFill/>
              </a:ln>
              <a:solidFill>
                <a:schemeClr val="bg1"/>
              </a:solidFill>
              <a:effectLst/>
              <a:uLnTx/>
              <a:uFillTx/>
              <a:latin typeface="Sitka Banner" panose="02000505000000020004" pitchFamily="2" charset="0"/>
            </a:endParaRPr>
          </a:p>
        </p:txBody>
      </p:sp>
    </p:spTree>
    <p:extLst>
      <p:ext uri="{BB962C8B-B14F-4D97-AF65-F5344CB8AC3E}">
        <p14:creationId xmlns:p14="http://schemas.microsoft.com/office/powerpoint/2010/main" val="508743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98C1620-E454-434C-A64C-C1C2767E756D}"/>
              </a:ext>
            </a:extLst>
          </p:cNvPr>
          <p:cNvSpPr txBox="1">
            <a:spLocks/>
          </p:cNvSpPr>
          <p:nvPr/>
        </p:nvSpPr>
        <p:spPr bwMode="auto">
          <a:xfrm>
            <a:off x="0" y="917885"/>
            <a:ext cx="9144000" cy="1492092"/>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endParaRPr kumimoji="0" lang="en-US" sz="7200" b="1" i="0" u="none" strike="noStrike" kern="1200" cap="none" spc="0" normalizeH="0" baseline="0" noProof="0" dirty="0">
              <a:ln>
                <a:noFill/>
              </a:ln>
              <a:solidFill>
                <a:schemeClr val="bg1"/>
              </a:solidFill>
              <a:effectLst/>
              <a:uLnTx/>
              <a:uFillTx/>
              <a:latin typeface="Sitka Banner" panose="02000505000000020004" pitchFamily="2" charset="0"/>
            </a:endParaRPr>
          </a:p>
        </p:txBody>
      </p:sp>
      <p:sp>
        <p:nvSpPr>
          <p:cNvPr id="2" name="Title 1"/>
          <p:cNvSpPr>
            <a:spLocks noGrp="1"/>
          </p:cNvSpPr>
          <p:nvPr>
            <p:ph type="title"/>
          </p:nvPr>
        </p:nvSpPr>
        <p:spPr>
          <a:xfrm>
            <a:off x="0" y="1067600"/>
            <a:ext cx="9214085" cy="1492092"/>
          </a:xfrm>
        </p:spPr>
        <p:txBody>
          <a:bodyPr>
            <a:noAutofit/>
          </a:bodyPr>
          <a:lstStyle/>
          <a:p>
            <a:pPr algn="ctr"/>
            <a:r>
              <a:rPr lang="en-US" sz="2400" b="1" dirty="0">
                <a:solidFill>
                  <a:schemeClr val="bg1"/>
                </a:solidFill>
                <a:latin typeface="Sitka Banner" panose="02000505000000020004" pitchFamily="2" charset="0"/>
              </a:rPr>
              <a:t>Executive Order 14041: White House Initiative on Advancing Educational Equity, Excellence, and Economic Opportunity Through Historically Black Colleges and Universities </a:t>
            </a:r>
            <a:br>
              <a:rPr lang="en-US" sz="2000" b="1" dirty="0">
                <a:solidFill>
                  <a:schemeClr val="bg1"/>
                </a:solidFill>
                <a:latin typeface="Sitka Banner" panose="02000505000000020004" pitchFamily="2" charset="0"/>
              </a:rPr>
            </a:br>
            <a:endParaRPr lang="en-US" sz="2000" b="1" dirty="0">
              <a:solidFill>
                <a:schemeClr val="bg1"/>
              </a:solidFill>
              <a:latin typeface="Sitka Banner" panose="02000505000000020004" pitchFamily="2" charset="0"/>
            </a:endParaRPr>
          </a:p>
        </p:txBody>
      </p:sp>
      <p:sp>
        <p:nvSpPr>
          <p:cNvPr id="3" name="Content Placeholder 2"/>
          <p:cNvSpPr>
            <a:spLocks noGrp="1"/>
          </p:cNvSpPr>
          <p:nvPr>
            <p:ph idx="1"/>
          </p:nvPr>
        </p:nvSpPr>
        <p:spPr>
          <a:xfrm>
            <a:off x="778645" y="2559692"/>
            <a:ext cx="7586709" cy="2450638"/>
          </a:xfrm>
        </p:spPr>
        <p:txBody>
          <a:bodyPr>
            <a:normAutofit lnSpcReduction="10000"/>
          </a:bodyPr>
          <a:lstStyle/>
          <a:p>
            <a:pPr marL="0" lvl="0" indent="0" eaLnBrk="1" fontAlgn="auto" hangingPunct="1">
              <a:spcAft>
                <a:spcPts val="0"/>
              </a:spcAft>
              <a:buSzPct val="120000"/>
              <a:buNone/>
            </a:pPr>
            <a:r>
              <a:rPr lang="en-US" dirty="0">
                <a:latin typeface="Arial" panose="020B0604020202020204" pitchFamily="34" charset="0"/>
                <a:cs typeface="Arial" panose="020B0604020202020204" pitchFamily="34" charset="0"/>
              </a:rPr>
              <a:t>Federal agencies are tasked with the following:</a:t>
            </a:r>
          </a:p>
          <a:p>
            <a:pPr marL="0" lvl="0" indent="0" eaLnBrk="1" fontAlgn="auto" hangingPunct="1">
              <a:spcAft>
                <a:spcPts val="0"/>
              </a:spcAft>
              <a:buSzPct val="120000"/>
              <a:buNone/>
            </a:pPr>
            <a:r>
              <a:rPr lang="en-US" i="1" dirty="0">
                <a:latin typeface="Arial" panose="020B0604020202020204" pitchFamily="34" charset="0"/>
                <a:cs typeface="Arial" panose="020B0604020202020204" pitchFamily="34" charset="0"/>
              </a:rPr>
              <a:t>(C) working to break down barriers and expand pathways for HBCUs to access Federal funding and programs, particularly in areas of research and development, innovation, and financial and other support to students; </a:t>
            </a:r>
          </a:p>
          <a:p>
            <a:pPr marL="0" lvl="0" indent="0" eaLnBrk="1" fontAlgn="auto" hangingPunct="1">
              <a:spcAft>
                <a:spcPts val="0"/>
              </a:spcAft>
              <a:buSzPct val="120000"/>
              <a:buNone/>
            </a:pPr>
            <a:r>
              <a:rPr lang="en-US" i="1" dirty="0">
                <a:latin typeface="Arial" panose="020B0604020202020204" pitchFamily="34" charset="0"/>
                <a:cs typeface="Arial" panose="020B0604020202020204" pitchFamily="34" charset="0"/>
              </a:rPr>
              <a:t>(D) strengthening the capacity of HBCUs to participate in Federal programs, access Federal resources, including grants and procurement opportunities, and partner with Federal agencies</a:t>
            </a:r>
          </a:p>
        </p:txBody>
      </p:sp>
      <p:sp>
        <p:nvSpPr>
          <p:cNvPr id="6" name="TextBox 5">
            <a:extLst>
              <a:ext uri="{FF2B5EF4-FFF2-40B4-BE49-F238E27FC236}">
                <a16:creationId xmlns:a16="http://schemas.microsoft.com/office/drawing/2014/main" id="{877F3117-CCCD-42F7-BE4A-4C31FD2292EE}"/>
              </a:ext>
            </a:extLst>
          </p:cNvPr>
          <p:cNvSpPr txBox="1"/>
          <p:nvPr/>
        </p:nvSpPr>
        <p:spPr>
          <a:xfrm>
            <a:off x="778645" y="5010330"/>
            <a:ext cx="7710035" cy="646331"/>
          </a:xfrm>
          <a:prstGeom prst="rect">
            <a:avLst/>
          </a:prstGeom>
          <a:noFill/>
        </p:spPr>
        <p:txBody>
          <a:bodyPr wrap="square">
            <a:spAutoFit/>
          </a:bodyPr>
          <a:lstStyle/>
          <a:p>
            <a:endParaRPr lang="en-US" b="1" dirty="0">
              <a:solidFill>
                <a:prstClr val="black"/>
              </a:solidFill>
              <a:latin typeface="Arial" panose="020B0604020202020204" pitchFamily="34" charset="0"/>
              <a:ea typeface="+mj-ea"/>
              <a:cs typeface="Arial" panose="020B0604020202020204" pitchFamily="34" charset="0"/>
            </a:endParaRPr>
          </a:p>
          <a:p>
            <a:r>
              <a:rPr lang="en-US" b="1" dirty="0">
                <a:latin typeface="Arial" panose="020B0604020202020204" pitchFamily="34" charset="0"/>
                <a:cs typeface="Arial" panose="020B0604020202020204" pitchFamily="34" charset="0"/>
              </a:rPr>
              <a:t>Dr. Dietra Trent is the current Executive Director for the WHIHBCUs</a:t>
            </a:r>
          </a:p>
        </p:txBody>
      </p:sp>
      <p:pic>
        <p:nvPicPr>
          <p:cNvPr id="4" name="Picture 3" descr="Logo&#10;&#10;Description automatically generated">
            <a:extLst>
              <a:ext uri="{FF2B5EF4-FFF2-40B4-BE49-F238E27FC236}">
                <a16:creationId xmlns:a16="http://schemas.microsoft.com/office/drawing/2014/main" id="{EAF8536B-6442-9510-38F0-8234EA0992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2406" y="-40354"/>
            <a:ext cx="1313143" cy="958239"/>
          </a:xfrm>
          <a:prstGeom prst="rect">
            <a:avLst/>
          </a:prstGeom>
        </p:spPr>
      </p:pic>
    </p:spTree>
    <p:extLst>
      <p:ext uri="{BB962C8B-B14F-4D97-AF65-F5344CB8AC3E}">
        <p14:creationId xmlns:p14="http://schemas.microsoft.com/office/powerpoint/2010/main" val="1014150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FCA5C8-CB9E-4306-910A-192F0C177C9B}"/>
              </a:ext>
            </a:extLst>
          </p:cNvPr>
          <p:cNvSpPr>
            <a:spLocks noGrp="1"/>
          </p:cNvSpPr>
          <p:nvPr>
            <p:ph type="title"/>
          </p:nvPr>
        </p:nvSpPr>
        <p:spPr>
          <a:xfrm>
            <a:off x="-18055" y="958341"/>
            <a:ext cx="9144000" cy="457200"/>
          </a:xfrm>
          <a:solidFill>
            <a:schemeClr val="tx2">
              <a:lumMod val="75000"/>
            </a:schemeClr>
          </a:solidFill>
        </p:spPr>
        <p:txBody>
          <a:bodyPr>
            <a:normAutofit fontScale="90000"/>
          </a:bodyPr>
          <a:lstStyle/>
          <a:p>
            <a:pPr marL="463550" algn="ctr">
              <a:defRPr/>
            </a:pPr>
            <a:r>
              <a:rPr lang="en-US" sz="3600" b="1" dirty="0">
                <a:solidFill>
                  <a:schemeClr val="bg1"/>
                </a:solidFill>
                <a:latin typeface="Sitka Banner" panose="02000505000000020004" pitchFamily="2" charset="0"/>
              </a:rPr>
              <a:t>IMPLEMENTED HBCU POLICLIES</a:t>
            </a:r>
          </a:p>
        </p:txBody>
      </p:sp>
      <p:sp>
        <p:nvSpPr>
          <p:cNvPr id="11" name="Slide Number Placeholder 10">
            <a:extLst>
              <a:ext uri="{FF2B5EF4-FFF2-40B4-BE49-F238E27FC236}">
                <a16:creationId xmlns:a16="http://schemas.microsoft.com/office/drawing/2014/main" id="{71A2FEA0-F016-40D2-9C93-444F75B500F8}"/>
              </a:ext>
            </a:extLst>
          </p:cNvPr>
          <p:cNvSpPr>
            <a:spLocks noGrp="1"/>
          </p:cNvSpPr>
          <p:nvPr>
            <p:ph type="sldNum" sz="quarter" idx="12"/>
          </p:nvPr>
        </p:nvSpPr>
        <p:spPr>
          <a:prstGeom prst="rect">
            <a:avLst/>
          </a:prstGeom>
        </p:spPr>
        <p:txBody>
          <a:bodyPr/>
          <a:lstStyle>
            <a:defPPr>
              <a:defRPr lang="en-US"/>
            </a:defPPr>
            <a:lvl1pPr algn="l" rtl="0" fontAlgn="auto">
              <a:spcBef>
                <a:spcPts val="0"/>
              </a:spcBef>
              <a:spcAft>
                <a:spcPts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9465E618-A93F-4538-9017-BEF2DA87DEDE}" type="slidenum">
              <a:rPr lang="en-US" smtClean="0"/>
              <a:pPr algn="r">
                <a:defRPr/>
              </a:pPr>
              <a:t>36</a:t>
            </a:fld>
            <a:endParaRPr lang="en-US" dirty="0"/>
          </a:p>
        </p:txBody>
      </p:sp>
      <p:pic>
        <p:nvPicPr>
          <p:cNvPr id="5" name="Picture 4" descr="Logo&#10;&#10;Description automatically generated">
            <a:extLst>
              <a:ext uri="{FF2B5EF4-FFF2-40B4-BE49-F238E27FC236}">
                <a16:creationId xmlns:a16="http://schemas.microsoft.com/office/drawing/2014/main" id="{87238DB2-F03E-4AD1-AB09-DD60D6E921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406" y="-40354"/>
            <a:ext cx="1313143" cy="958239"/>
          </a:xfrm>
          <a:prstGeom prst="rect">
            <a:avLst/>
          </a:prstGeom>
        </p:spPr>
      </p:pic>
      <p:sp>
        <p:nvSpPr>
          <p:cNvPr id="3" name="TextBox 2">
            <a:extLst>
              <a:ext uri="{FF2B5EF4-FFF2-40B4-BE49-F238E27FC236}">
                <a16:creationId xmlns:a16="http://schemas.microsoft.com/office/drawing/2014/main" id="{DAFEFBD9-07B7-4D2A-A105-7FFD6290498F}"/>
              </a:ext>
            </a:extLst>
          </p:cNvPr>
          <p:cNvSpPr txBox="1"/>
          <p:nvPr/>
        </p:nvSpPr>
        <p:spPr>
          <a:xfrm>
            <a:off x="1686571" y="1703948"/>
            <a:ext cx="7752748" cy="492443"/>
          </a:xfrm>
          <a:prstGeom prst="rect">
            <a:avLst/>
          </a:prstGeom>
          <a:noFill/>
        </p:spPr>
        <p:txBody>
          <a:bodyPr wrap="square" rtlCol="0">
            <a:spAutoFit/>
          </a:bodyPr>
          <a:lstStyle/>
          <a:p>
            <a:pPr algn="l" fontAlgn="base"/>
            <a:r>
              <a:rPr lang="en-US" sz="2600" b="1" i="0" dirty="0">
                <a:solidFill>
                  <a:schemeClr val="accent1"/>
                </a:solidFill>
                <a:effectLst/>
                <a:latin typeface="+mj-lt"/>
              </a:rPr>
              <a:t> </a:t>
            </a:r>
            <a:r>
              <a:rPr lang="en-US" sz="2000" b="1" i="0" dirty="0">
                <a:solidFill>
                  <a:schemeClr val="tx2">
                    <a:lumMod val="75000"/>
                  </a:schemeClr>
                </a:solidFill>
                <a:effectLst/>
                <a:latin typeface="+mj-lt"/>
              </a:rPr>
              <a:t>FAR Part 26 - Other Socioeconomic Programs</a:t>
            </a:r>
            <a:endParaRPr lang="en-US" sz="2600" b="1" i="0" dirty="0">
              <a:solidFill>
                <a:schemeClr val="tx2">
                  <a:lumMod val="75000"/>
                </a:schemeClr>
              </a:solidFill>
              <a:effectLst/>
              <a:latin typeface="+mj-lt"/>
            </a:endParaRPr>
          </a:p>
        </p:txBody>
      </p:sp>
      <p:sp>
        <p:nvSpPr>
          <p:cNvPr id="8" name="TextBox 7">
            <a:extLst>
              <a:ext uri="{FF2B5EF4-FFF2-40B4-BE49-F238E27FC236}">
                <a16:creationId xmlns:a16="http://schemas.microsoft.com/office/drawing/2014/main" id="{76F80CA9-53BB-42D5-B085-49FE0F3FDEFB}"/>
              </a:ext>
            </a:extLst>
          </p:cNvPr>
          <p:cNvSpPr txBox="1"/>
          <p:nvPr/>
        </p:nvSpPr>
        <p:spPr>
          <a:xfrm>
            <a:off x="1784589" y="2145417"/>
            <a:ext cx="7976143" cy="1107996"/>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FAR subpart 26.3 implements Executive Order12928 of September 16,1994, </a:t>
            </a:r>
          </a:p>
          <a:p>
            <a:r>
              <a:rPr lang="en-US" sz="1600" dirty="0">
                <a:latin typeface="Arial" panose="020B0604020202020204" pitchFamily="34" charset="0"/>
                <a:cs typeface="Arial" panose="020B0604020202020204" pitchFamily="34" charset="0"/>
              </a:rPr>
              <a:t>which promotes participation of Historically Black Colleges and Universities </a:t>
            </a:r>
          </a:p>
          <a:p>
            <a:r>
              <a:rPr lang="en-US" sz="1600" dirty="0">
                <a:latin typeface="Arial" panose="020B0604020202020204" pitchFamily="34" charset="0"/>
                <a:cs typeface="Arial" panose="020B0604020202020204" pitchFamily="34" charset="0"/>
              </a:rPr>
              <a:t>(HBCUs) and Minority Institutions (MIs) in Federal procurement.</a:t>
            </a:r>
          </a:p>
          <a:p>
            <a:endParaRPr lang="en-US" dirty="0"/>
          </a:p>
        </p:txBody>
      </p:sp>
      <p:sp>
        <p:nvSpPr>
          <p:cNvPr id="9" name="TextBox 8">
            <a:extLst>
              <a:ext uri="{FF2B5EF4-FFF2-40B4-BE49-F238E27FC236}">
                <a16:creationId xmlns:a16="http://schemas.microsoft.com/office/drawing/2014/main" id="{E0647274-E4F7-40E5-ACFC-F8E89BC2A8B4}"/>
              </a:ext>
            </a:extLst>
          </p:cNvPr>
          <p:cNvSpPr txBox="1"/>
          <p:nvPr/>
        </p:nvSpPr>
        <p:spPr>
          <a:xfrm>
            <a:off x="1844731" y="4800109"/>
            <a:ext cx="7752748" cy="707886"/>
          </a:xfrm>
          <a:prstGeom prst="rect">
            <a:avLst/>
          </a:prstGeom>
          <a:noFill/>
        </p:spPr>
        <p:txBody>
          <a:bodyPr wrap="square" rtlCol="0">
            <a:spAutoFit/>
          </a:bodyPr>
          <a:lstStyle/>
          <a:p>
            <a:pPr algn="l" fontAlgn="base"/>
            <a:r>
              <a:rPr lang="en-US" sz="2000" b="1" dirty="0">
                <a:solidFill>
                  <a:schemeClr val="tx2">
                    <a:lumMod val="75000"/>
                  </a:schemeClr>
                </a:solidFill>
                <a:latin typeface="Arial" panose="020B0604020202020204" pitchFamily="34" charset="0"/>
                <a:cs typeface="Arial" panose="020B0604020202020204" pitchFamily="34" charset="0"/>
              </a:rPr>
              <a:t>White House Office of Management and Budget (OMB) Memorandum M-20-28</a:t>
            </a:r>
            <a:endParaRPr lang="en-US" sz="2000" b="1" i="0" dirty="0">
              <a:solidFill>
                <a:schemeClr val="tx2">
                  <a:lumMod val="75000"/>
                </a:schemeClr>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F35BF6E-130E-4BB3-AB6A-DD75693ED5FA}"/>
              </a:ext>
            </a:extLst>
          </p:cNvPr>
          <p:cNvSpPr txBox="1"/>
          <p:nvPr/>
        </p:nvSpPr>
        <p:spPr>
          <a:xfrm>
            <a:off x="1844731" y="5507995"/>
            <a:ext cx="7976143" cy="584775"/>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Encourages agencies to leverage small businesses, the AbilityOne Program, </a:t>
            </a:r>
          </a:p>
          <a:p>
            <a:r>
              <a:rPr lang="en-US" sz="1600" dirty="0">
                <a:latin typeface="Arial" panose="020B0604020202020204" pitchFamily="34" charset="0"/>
                <a:cs typeface="Arial" panose="020B0604020202020204" pitchFamily="34" charset="0"/>
              </a:rPr>
              <a:t>and Historically Black Colleges and Universities</a:t>
            </a:r>
          </a:p>
        </p:txBody>
      </p:sp>
      <p:sp>
        <p:nvSpPr>
          <p:cNvPr id="15" name="TextBox 14">
            <a:extLst>
              <a:ext uri="{FF2B5EF4-FFF2-40B4-BE49-F238E27FC236}">
                <a16:creationId xmlns:a16="http://schemas.microsoft.com/office/drawing/2014/main" id="{B627571F-A05E-46B9-A613-BCEB2A2EBBEA}"/>
              </a:ext>
            </a:extLst>
          </p:cNvPr>
          <p:cNvSpPr txBox="1"/>
          <p:nvPr/>
        </p:nvSpPr>
        <p:spPr>
          <a:xfrm>
            <a:off x="1784589" y="3191878"/>
            <a:ext cx="7752748" cy="400110"/>
          </a:xfrm>
          <a:prstGeom prst="rect">
            <a:avLst/>
          </a:prstGeom>
          <a:noFill/>
        </p:spPr>
        <p:txBody>
          <a:bodyPr wrap="square" rtlCol="0">
            <a:spAutoFit/>
          </a:bodyPr>
          <a:lstStyle/>
          <a:p>
            <a:pPr algn="l" fontAlgn="base"/>
            <a:r>
              <a:rPr lang="en-US" sz="2000" b="1" i="0" dirty="0">
                <a:solidFill>
                  <a:schemeClr val="tx2">
                    <a:lumMod val="75000"/>
                  </a:schemeClr>
                </a:solidFill>
                <a:effectLst/>
                <a:latin typeface="Arial" panose="020B0604020202020204" pitchFamily="34" charset="0"/>
                <a:cs typeface="Arial" panose="020B0604020202020204" pitchFamily="34" charset="0"/>
              </a:rPr>
              <a:t>Work with OMB Office of Federal Procurement Policy </a:t>
            </a:r>
          </a:p>
        </p:txBody>
      </p:sp>
      <p:sp>
        <p:nvSpPr>
          <p:cNvPr id="6" name="TextBox 5">
            <a:extLst>
              <a:ext uri="{FF2B5EF4-FFF2-40B4-BE49-F238E27FC236}">
                <a16:creationId xmlns:a16="http://schemas.microsoft.com/office/drawing/2014/main" id="{B4C4778F-798D-41C3-AD87-714678666721}"/>
              </a:ext>
            </a:extLst>
          </p:cNvPr>
          <p:cNvSpPr txBox="1"/>
          <p:nvPr/>
        </p:nvSpPr>
        <p:spPr>
          <a:xfrm>
            <a:off x="1784589" y="3658458"/>
            <a:ext cx="7436428"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The Office of Federal Procurement Policy (OFPP) in the Office of Management and Budget (OMB) plays a central role in shaping the policies and practices federal agencies use to acquire the goods and services they need to carry out their responsibilities.</a:t>
            </a:r>
          </a:p>
        </p:txBody>
      </p:sp>
      <p:pic>
        <p:nvPicPr>
          <p:cNvPr id="16" name="Picture 15">
            <a:extLst>
              <a:ext uri="{FF2B5EF4-FFF2-40B4-BE49-F238E27FC236}">
                <a16:creationId xmlns:a16="http://schemas.microsoft.com/office/drawing/2014/main" id="{9014A394-9E0F-4ED2-8D81-67638453E34D}"/>
              </a:ext>
            </a:extLst>
          </p:cNvPr>
          <p:cNvPicPr>
            <a:picLocks noChangeAspect="1"/>
          </p:cNvPicPr>
          <p:nvPr/>
        </p:nvPicPr>
        <p:blipFill rotWithShape="1">
          <a:blip r:embed="rId4"/>
          <a:srcRect l="7692" r="3846"/>
          <a:stretch/>
        </p:blipFill>
        <p:spPr>
          <a:xfrm>
            <a:off x="156872" y="4720830"/>
            <a:ext cx="1567576" cy="1277800"/>
          </a:xfrm>
          <a:prstGeom prst="rect">
            <a:avLst/>
          </a:prstGeom>
        </p:spPr>
      </p:pic>
      <p:pic>
        <p:nvPicPr>
          <p:cNvPr id="17" name="Picture 16">
            <a:extLst>
              <a:ext uri="{FF2B5EF4-FFF2-40B4-BE49-F238E27FC236}">
                <a16:creationId xmlns:a16="http://schemas.microsoft.com/office/drawing/2014/main" id="{FCDC26C1-3463-4EF2-8E2E-30D29A515A3D}"/>
              </a:ext>
            </a:extLst>
          </p:cNvPr>
          <p:cNvPicPr>
            <a:picLocks noChangeAspect="1"/>
          </p:cNvPicPr>
          <p:nvPr/>
        </p:nvPicPr>
        <p:blipFill>
          <a:blip r:embed="rId5"/>
          <a:stretch>
            <a:fillRect/>
          </a:stretch>
        </p:blipFill>
        <p:spPr>
          <a:xfrm>
            <a:off x="122758" y="1918565"/>
            <a:ext cx="1661831" cy="1661831"/>
          </a:xfrm>
          <a:prstGeom prst="rect">
            <a:avLst/>
          </a:prstGeom>
        </p:spPr>
      </p:pic>
    </p:spTree>
    <p:extLst>
      <p:ext uri="{BB962C8B-B14F-4D97-AF65-F5344CB8AC3E}">
        <p14:creationId xmlns:p14="http://schemas.microsoft.com/office/powerpoint/2010/main" val="2153934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0AD5EE-026C-4439-B511-A6ECB5C2D8AE}"/>
              </a:ext>
            </a:extLst>
          </p:cNvPr>
          <p:cNvSpPr txBox="1">
            <a:spLocks/>
          </p:cNvSpPr>
          <p:nvPr/>
        </p:nvSpPr>
        <p:spPr bwMode="auto">
          <a:xfrm>
            <a:off x="0" y="3530247"/>
            <a:ext cx="9144000" cy="700070"/>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150" b="1">
                <a:solidFill>
                  <a:schemeClr val="bg1"/>
                </a:solidFill>
                <a:latin typeface="Sitka Banner" panose="02000505000000020004" pitchFamily="2" charset="0"/>
              </a:rPr>
              <a:t>NIH Path to Excellence and Innovation 2.0 Initiative </a:t>
            </a:r>
            <a:endParaRPr kumimoji="0" lang="en-US" sz="3150" b="1" i="0" u="none" strike="noStrike" kern="1200" cap="none" spc="0" normalizeH="0" baseline="0" noProof="0" dirty="0">
              <a:ln>
                <a:noFill/>
              </a:ln>
              <a:solidFill>
                <a:schemeClr val="bg1"/>
              </a:solidFill>
              <a:effectLst/>
              <a:uLnTx/>
              <a:uFillTx/>
              <a:latin typeface="Sitka Banner" panose="02000505000000020004" pitchFamily="2" charset="0"/>
            </a:endParaRPr>
          </a:p>
        </p:txBody>
      </p:sp>
    </p:spTree>
    <p:extLst>
      <p:ext uri="{BB962C8B-B14F-4D97-AF65-F5344CB8AC3E}">
        <p14:creationId xmlns:p14="http://schemas.microsoft.com/office/powerpoint/2010/main" val="3390711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0AD5EE-026C-4439-B511-A6ECB5C2D8AE}"/>
              </a:ext>
            </a:extLst>
          </p:cNvPr>
          <p:cNvSpPr txBox="1">
            <a:spLocks/>
          </p:cNvSpPr>
          <p:nvPr/>
        </p:nvSpPr>
        <p:spPr bwMode="auto">
          <a:xfrm>
            <a:off x="0" y="1089264"/>
            <a:ext cx="9144000" cy="700070"/>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150" b="1" dirty="0">
                <a:solidFill>
                  <a:schemeClr val="bg1"/>
                </a:solidFill>
                <a:latin typeface="Sitka Banner" panose="02000505000000020004" pitchFamily="2" charset="0"/>
              </a:rPr>
              <a:t>What is the PEI Initiative? </a:t>
            </a:r>
            <a:endParaRPr kumimoji="0" lang="en-US" sz="3150" b="1" i="0" u="none" strike="noStrike" kern="1200" cap="none" spc="0" normalizeH="0" baseline="0" noProof="0" dirty="0">
              <a:ln>
                <a:noFill/>
              </a:ln>
              <a:solidFill>
                <a:schemeClr val="bg1"/>
              </a:solidFill>
              <a:effectLst/>
              <a:uLnTx/>
              <a:uFillTx/>
              <a:latin typeface="Sitka Banner" panose="02000505000000020004" pitchFamily="2" charset="0"/>
            </a:endParaRPr>
          </a:p>
        </p:txBody>
      </p:sp>
      <p:sp>
        <p:nvSpPr>
          <p:cNvPr id="3" name="TextBox 2">
            <a:extLst>
              <a:ext uri="{FF2B5EF4-FFF2-40B4-BE49-F238E27FC236}">
                <a16:creationId xmlns:a16="http://schemas.microsoft.com/office/drawing/2014/main" id="{EE5934ED-45CE-EC09-CE4D-0B43A42CB3E0}"/>
              </a:ext>
            </a:extLst>
          </p:cNvPr>
          <p:cNvSpPr txBox="1"/>
          <p:nvPr/>
        </p:nvSpPr>
        <p:spPr>
          <a:xfrm>
            <a:off x="740044" y="2163218"/>
            <a:ext cx="7663911" cy="4308872"/>
          </a:xfrm>
          <a:prstGeom prst="rect">
            <a:avLst/>
          </a:prstGeom>
          <a:noFill/>
        </p:spPr>
        <p:txBody>
          <a:bodyPr wrap="square">
            <a:spAutoFit/>
          </a:bodyPr>
          <a:lstStyle/>
          <a:p>
            <a:pPr marL="285750"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The PEI Initiative is a tremendous opportunity for the National Institutes of Health to work more collaboratively with Historically Black Colleges and Universities and Minority Serving Institutions (HBCUs/MSIs).</a:t>
            </a:r>
          </a:p>
          <a:p>
            <a:endParaRPr lang="en-US" sz="1600"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The mission of the PEI Initiative is to empower HBCUs/MSIs with the knowledge, resources, and skills they need to effectively and consistently compete for and win contracts from the NIH and thereby diversify revenue streams and create more research opportunities for those academic institutions. The NIH has established a 2% goal to increase HBCU/MSI dollars. </a:t>
            </a:r>
          </a:p>
          <a:p>
            <a:endParaRPr lang="en-US" sz="1600" b="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The  PEI started as a pilot program in September 2014 with 6 HBCUs</a:t>
            </a:r>
            <a:r>
              <a:rPr lang="en-US"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Jackson State University</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Hampton University </a:t>
            </a:r>
          </a:p>
          <a:p>
            <a:pPr marL="74295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Howard University</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Morehouse School of Medicine</a:t>
            </a:r>
          </a:p>
          <a:p>
            <a:pPr marL="742950" lvl="1" indent="-285750">
              <a:buFont typeface="Arial" panose="020B0604020202020204" pitchFamily="34" charset="0"/>
              <a:buChar char="•"/>
            </a:pPr>
            <a:r>
              <a:rPr lang="en-US" sz="1600" b="0" i="0" dirty="0">
                <a:effectLst/>
                <a:latin typeface="Arial" panose="020B0604020202020204" pitchFamily="34" charset="0"/>
                <a:cs typeface="Arial" panose="020B0604020202020204" pitchFamily="34" charset="0"/>
              </a:rPr>
              <a:t>Meharry Medical College</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University of Virgin Islands</a:t>
            </a:r>
            <a:endParaRPr lang="en-US" sz="16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249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FCA5C8-CB9E-4306-910A-192F0C177C9B}"/>
              </a:ext>
            </a:extLst>
          </p:cNvPr>
          <p:cNvSpPr>
            <a:spLocks noGrp="1"/>
          </p:cNvSpPr>
          <p:nvPr>
            <p:ph type="title"/>
          </p:nvPr>
        </p:nvSpPr>
        <p:spPr>
          <a:xfrm>
            <a:off x="0" y="914400"/>
            <a:ext cx="9144000" cy="457200"/>
          </a:xfrm>
          <a:solidFill>
            <a:schemeClr val="tx2">
              <a:lumMod val="75000"/>
            </a:schemeClr>
          </a:solidFill>
        </p:spPr>
        <p:txBody>
          <a:bodyPr>
            <a:normAutofit fontScale="90000"/>
          </a:bodyPr>
          <a:lstStyle/>
          <a:p>
            <a:pPr marL="463550" algn="ctr">
              <a:defRPr/>
            </a:pPr>
            <a:r>
              <a:rPr lang="en-US" sz="3600" b="1" dirty="0">
                <a:solidFill>
                  <a:schemeClr val="bg1"/>
                </a:solidFill>
                <a:latin typeface="Sitka Banner" panose="02000505000000020004" pitchFamily="2" charset="0"/>
              </a:rPr>
              <a:t>PEI FEATURES</a:t>
            </a:r>
          </a:p>
        </p:txBody>
      </p:sp>
      <p:sp>
        <p:nvSpPr>
          <p:cNvPr id="11" name="Slide Number Placeholder 10">
            <a:extLst>
              <a:ext uri="{FF2B5EF4-FFF2-40B4-BE49-F238E27FC236}">
                <a16:creationId xmlns:a16="http://schemas.microsoft.com/office/drawing/2014/main" id="{71A2FEA0-F016-40D2-9C93-444F75B500F8}"/>
              </a:ext>
            </a:extLst>
          </p:cNvPr>
          <p:cNvSpPr>
            <a:spLocks noGrp="1"/>
          </p:cNvSpPr>
          <p:nvPr>
            <p:ph type="sldNum" sz="quarter" idx="12"/>
          </p:nvPr>
        </p:nvSpPr>
        <p:spPr>
          <a:prstGeom prst="rect">
            <a:avLst/>
          </a:prstGeom>
        </p:spPr>
        <p:txBody>
          <a:bodyPr/>
          <a:lstStyle>
            <a:defPPr>
              <a:defRPr lang="en-US"/>
            </a:defPPr>
            <a:lvl1pPr algn="l" rtl="0" fontAlgn="auto">
              <a:spcBef>
                <a:spcPts val="0"/>
              </a:spcBef>
              <a:spcAft>
                <a:spcPts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65E618-A93F-4538-9017-BEF2DA87DED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DF680E1A-0E40-43D8-B78F-7C46BECF18AA}"/>
              </a:ext>
            </a:extLst>
          </p:cNvPr>
          <p:cNvSpPr txBox="1"/>
          <p:nvPr/>
        </p:nvSpPr>
        <p:spPr>
          <a:xfrm>
            <a:off x="568325" y="1595021"/>
            <a:ext cx="7924800" cy="5262979"/>
          </a:xfrm>
          <a:prstGeom prst="rect">
            <a:avLst/>
          </a:prstGeom>
          <a:noFill/>
        </p:spPr>
        <p:txBody>
          <a:bodyPr>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NIH has developed a special curriculum,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Fundamentals of Contracting</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virtual training is a 20-hour course that addresses such topics as acquisition roles and responsibilities, integrated project teams, acquisition plan elements, categories of requirements, solicitation terms and conditions, and pre-award inquiries, among an array of other subjects critical to mastering the ability to successfully navigate the acquisition life cycle.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PEI database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the backbone of the Initiative. The database is the only federally approved portal by OMB for HBCUs. It allows HBCUs and their respective Business Partners to access NIH contract and grant opportunities consolidated within a straightforward dashboard. The tool also provides a communication platform where the HBCU or Business Partner can submit inquiries or requests for assistance to OALM staff and view OALM announcements.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lang="en-US" sz="1600" dirty="0">
              <a:solidFill>
                <a:prstClr val="black"/>
              </a:solidFill>
              <a:latin typeface="Arial" panose="020B0604020202020204" pitchFamily="34" charset="0"/>
              <a:cs typeface="Arial" panose="020B0604020202020204" pitchFamily="34" charset="0"/>
            </a:endParaRPr>
          </a:p>
          <a:p>
            <a:pPr marL="285750" indent="-285750" eaLnBrk="0" hangingPunct="0">
              <a:buFont typeface="Arial" panose="020B0604020202020204" pitchFamily="34" charset="0"/>
              <a:buChar char="•"/>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PEI Technical Assistance Center (TAC)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a comprehensive ecosystem providing professional guidance on all aspects of the acquisition life cycle that will assist HBCUs in competing for and managing acquisition opportunities with the NIH. The ecosystem will include: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Building Capacity, Assisting with the PEI Database, and Leveraging Training.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Logo&#10;&#10;Description automatically generated">
            <a:extLst>
              <a:ext uri="{FF2B5EF4-FFF2-40B4-BE49-F238E27FC236}">
                <a16:creationId xmlns:a16="http://schemas.microsoft.com/office/drawing/2014/main" id="{98349755-69BA-40EE-9D52-4F6DC7A378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1410" y="1"/>
            <a:ext cx="1253066" cy="914399"/>
          </a:xfrm>
          <a:prstGeom prst="rect">
            <a:avLst/>
          </a:prstGeom>
        </p:spPr>
      </p:pic>
    </p:spTree>
    <p:extLst>
      <p:ext uri="{BB962C8B-B14F-4D97-AF65-F5344CB8AC3E}">
        <p14:creationId xmlns:p14="http://schemas.microsoft.com/office/powerpoint/2010/main" val="321572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5D043A-6480-4D77-A526-4CD1B0ADD57E}"/>
              </a:ext>
            </a:extLst>
          </p:cNvPr>
          <p:cNvSpPr>
            <a:spLocks noChangeArrowheads="1"/>
          </p:cNvSpPr>
          <p:nvPr/>
        </p:nvSpPr>
        <p:spPr bwMode="auto">
          <a:xfrm>
            <a:off x="5554556" y="6247881"/>
            <a:ext cx="3589444" cy="230832"/>
          </a:xfrm>
          <a:prstGeom prst="rect">
            <a:avLst/>
          </a:prstGeom>
          <a:noFill/>
          <a:ln w="9525">
            <a:noFill/>
            <a:miter lim="800000"/>
            <a:headEnd/>
            <a:tailEnd/>
          </a:ln>
        </p:spPr>
        <p:txBody>
          <a:bodyPr wrap="none">
            <a:spAutoFit/>
          </a:bodyPr>
          <a:lstStyle>
            <a:lvl1pPr eaLnBrk="0" hangingPunct="0">
              <a:spcBef>
                <a:spcPts val="1200"/>
              </a:spcBef>
              <a:buFont typeface="Arial" charset="0"/>
              <a:buChar char="•"/>
              <a:defRPr sz="3200" b="1">
                <a:solidFill>
                  <a:schemeClr val="tx2"/>
                </a:solidFill>
                <a:latin typeface="Calibri" pitchFamily="34" charset="0"/>
              </a:defRPr>
            </a:lvl1pPr>
            <a:lvl2pPr marL="742950" indent="-285750" eaLnBrk="0" hangingPunct="0">
              <a:buFont typeface="Arial" charset="0"/>
              <a:buChar char="–"/>
              <a:defRPr sz="2400">
                <a:solidFill>
                  <a:schemeClr val="tx1"/>
                </a:solidFill>
                <a:latin typeface="Calibri" pitchFamily="34" charset="0"/>
              </a:defRPr>
            </a:lvl2pPr>
            <a:lvl3pPr marL="1143000" indent="-228600" eaLnBrk="0" hangingPunct="0">
              <a:spcBef>
                <a:spcPct val="20000"/>
              </a:spcBef>
              <a:buFont typeface="Arial" charset="0"/>
              <a:buChar char="•"/>
              <a:defRPr sz="20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342900" eaLnBrk="1" hangingPunct="1">
              <a:spcBef>
                <a:spcPct val="0"/>
              </a:spcBef>
              <a:buNone/>
            </a:pPr>
            <a:r>
              <a:rPr lang="en-US" altLang="en-US" sz="900" dirty="0">
                <a:solidFill>
                  <a:prstClr val="black"/>
                </a:solidFill>
                <a:latin typeface="Arial" charset="0"/>
              </a:rPr>
              <a:t>NIH Budget Office: </a:t>
            </a:r>
            <a:r>
              <a:rPr lang="en-US" altLang="en-US" sz="900" dirty="0">
                <a:solidFill>
                  <a:prstClr val="black"/>
                </a:solidFill>
                <a:latin typeface="Arial" charset="0"/>
                <a:hlinkClick r:id="rId3" tooltip="NIH Budget Office"/>
              </a:rPr>
              <a:t>http://officeofbudget.od.nih.gov/index.htm</a:t>
            </a:r>
            <a:r>
              <a:rPr lang="en-US" altLang="en-US" sz="900" dirty="0">
                <a:solidFill>
                  <a:prstClr val="black"/>
                </a:solidFill>
                <a:latin typeface="Arial" charset="0"/>
              </a:rPr>
              <a:t> </a:t>
            </a:r>
          </a:p>
        </p:txBody>
      </p:sp>
      <p:sp>
        <p:nvSpPr>
          <p:cNvPr id="15" name="Title 1">
            <a:extLst>
              <a:ext uri="{FF2B5EF4-FFF2-40B4-BE49-F238E27FC236}">
                <a16:creationId xmlns:a16="http://schemas.microsoft.com/office/drawing/2014/main" id="{F3E8F3A2-076B-4EDF-B8A1-7CE62D803140}"/>
              </a:ext>
            </a:extLst>
          </p:cNvPr>
          <p:cNvSpPr txBox="1">
            <a:spLocks/>
          </p:cNvSpPr>
          <p:nvPr/>
        </p:nvSpPr>
        <p:spPr bwMode="auto">
          <a:xfrm>
            <a:off x="0" y="987216"/>
            <a:ext cx="9144000" cy="555834"/>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all" spc="0" normalizeH="0" baseline="0" noProof="0" dirty="0">
                <a:ln>
                  <a:noFill/>
                </a:ln>
                <a:solidFill>
                  <a:schemeClr val="bg1"/>
                </a:solidFill>
                <a:effectLst/>
                <a:uLnTx/>
                <a:uFillTx/>
                <a:latin typeface="Sitka Banner" panose="02000505000000020004" pitchFamily="2" charset="0"/>
                <a:ea typeface="+mj-ea"/>
                <a:cs typeface="+mj-cs"/>
              </a:rPr>
              <a:t>FY 2024 Operating budget</a:t>
            </a:r>
            <a:r>
              <a:rPr lang="en-US" sz="3200" b="1" cap="all" dirty="0">
                <a:solidFill>
                  <a:schemeClr val="bg1"/>
                </a:solidFill>
                <a:latin typeface="Sitka Banner" panose="02000505000000020004" pitchFamily="2" charset="0"/>
              </a:rPr>
              <a:t>: ~$51.1B</a:t>
            </a:r>
            <a:endParaRPr kumimoji="0" lang="en-US" sz="4800" b="0" i="0" u="none" strike="noStrike" kern="1200" cap="none" spc="0" normalizeH="0" baseline="0" noProof="0" dirty="0">
              <a:ln>
                <a:noFill/>
              </a:ln>
              <a:solidFill>
                <a:schemeClr val="bg1"/>
              </a:solidFill>
              <a:effectLst/>
              <a:uLnTx/>
              <a:uFillTx/>
              <a:latin typeface="Calibri"/>
              <a:ea typeface="+mj-ea"/>
              <a:cs typeface="+mj-cs"/>
            </a:endParaRPr>
          </a:p>
        </p:txBody>
      </p:sp>
      <p:sp>
        <p:nvSpPr>
          <p:cNvPr id="7" name="TextBox 6">
            <a:extLst>
              <a:ext uri="{FF2B5EF4-FFF2-40B4-BE49-F238E27FC236}">
                <a16:creationId xmlns:a16="http://schemas.microsoft.com/office/drawing/2014/main" id="{14E71069-75D4-4818-81B3-2B4A2C557BA2}"/>
              </a:ext>
            </a:extLst>
          </p:cNvPr>
          <p:cNvSpPr txBox="1"/>
          <p:nvPr/>
        </p:nvSpPr>
        <p:spPr>
          <a:xfrm>
            <a:off x="944792" y="1378474"/>
            <a:ext cx="7471659" cy="4708981"/>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On March 9, 2023, President Biden submitted to Congress his FY 2024 Budget request encompassing all Federal agencies - including a proposed budget of $51.1 billion for the NIH. The overall request includes discretionary budget authority of $48.9 billion, of which $407 million is associated with 21st Century Cures Act allocations and $83 million is for Superfund research activities. Approximately $1.95 billion of the NIH total request is derived from Program Evaluation financing with another $250 million identified as mandatory resources for special type 1 Diabetes research. The NIH proposed total includes $2.5 billion in budget authority for the Advanced Research Project Agency for Health (ARPA-H). More information about the ARPA-H request can be found in the separate ARPA-H Congressional Justification.</a:t>
            </a:r>
          </a:p>
        </p:txBody>
      </p:sp>
    </p:spTree>
    <p:extLst>
      <p:ext uri="{BB962C8B-B14F-4D97-AF65-F5344CB8AC3E}">
        <p14:creationId xmlns:p14="http://schemas.microsoft.com/office/powerpoint/2010/main" val="1075392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669" y="1071800"/>
            <a:ext cx="8375904" cy="509538"/>
          </a:xfrm>
        </p:spPr>
        <p:txBody>
          <a:bodyPr>
            <a:normAutofit fontScale="90000"/>
          </a:bodyPr>
          <a:lstStyle/>
          <a:p>
            <a:pPr algn="ctr"/>
            <a:r>
              <a:rPr lang="en-US" sz="2800" b="1" u="sng" dirty="0">
                <a:solidFill>
                  <a:schemeClr val="bg1"/>
                </a:solidFill>
                <a:latin typeface="Sitka Banner" panose="02000505000000020004" pitchFamily="2" charset="0"/>
              </a:rPr>
              <a:t>Path to Excellence and Innovation (PEI) Initiative 2.0 Cohort</a:t>
            </a:r>
          </a:p>
        </p:txBody>
      </p:sp>
      <p:sp>
        <p:nvSpPr>
          <p:cNvPr id="4" name="Slide Number Placeholder 3"/>
          <p:cNvSpPr>
            <a:spLocks noGrp="1"/>
          </p:cNvSpPr>
          <p:nvPr>
            <p:ph type="sldNum" sz="quarter" idx="12"/>
          </p:nvPr>
        </p:nvSpPr>
        <p:spPr>
          <a:xfrm>
            <a:off x="6457950" y="6296981"/>
            <a:ext cx="2057400" cy="365125"/>
          </a:xfrm>
        </p:spPr>
        <p:txBody>
          <a:bodyPr/>
          <a:lstStyle/>
          <a:p>
            <a:fld id="{71512040-32BC-4BBA-A016-310F08631846}" type="slidenum">
              <a:rPr lang="en-US" smtClean="0"/>
              <a:pPr/>
              <a:t>40</a:t>
            </a:fld>
            <a:endParaRPr lang="en-US" dirty="0"/>
          </a:p>
        </p:txBody>
      </p:sp>
      <p:sp>
        <p:nvSpPr>
          <p:cNvPr id="12" name="Rectangle 11">
            <a:extLst>
              <a:ext uri="{FF2B5EF4-FFF2-40B4-BE49-F238E27FC236}">
                <a16:creationId xmlns:a16="http://schemas.microsoft.com/office/drawing/2014/main" id="{F2ABD48A-5D80-4101-921D-FD4315D05402}"/>
              </a:ext>
            </a:extLst>
          </p:cNvPr>
          <p:cNvSpPr/>
          <p:nvPr/>
        </p:nvSpPr>
        <p:spPr>
          <a:xfrm>
            <a:off x="227788" y="6315514"/>
            <a:ext cx="8001000" cy="562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5">
            <a:extLst>
              <a:ext uri="{FF2B5EF4-FFF2-40B4-BE49-F238E27FC236}">
                <a16:creationId xmlns:a16="http://schemas.microsoft.com/office/drawing/2014/main" id="{BDA5A575-D529-488F-B739-EED23F9D9B4A}"/>
              </a:ext>
            </a:extLst>
          </p:cNvPr>
          <p:cNvSpPr txBox="1">
            <a:spLocks/>
          </p:cNvSpPr>
          <p:nvPr/>
        </p:nvSpPr>
        <p:spPr>
          <a:xfrm>
            <a:off x="629268" y="1483196"/>
            <a:ext cx="7758755" cy="125047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lang="en-US" sz="2800" kern="1200" dirty="0" smtClean="0">
                <a:solidFill>
                  <a:schemeClr val="tx1"/>
                </a:solidFill>
                <a:latin typeface="Segoe UI Semilight" panose="020B0402040204020203" pitchFamily="34" charset="0"/>
                <a:ea typeface="+mn-ea"/>
                <a:cs typeface="Segoe UI Semilight" panose="020B0402040204020203" pitchFamily="34" charset="0"/>
              </a:defRPr>
            </a:lvl1pPr>
            <a:lvl2pPr marL="233363" indent="-233363" algn="l" defTabSz="914400" rtl="0" eaLnBrk="1" latinLnBrk="0" hangingPunct="1">
              <a:lnSpc>
                <a:spcPct val="100000"/>
              </a:lnSpc>
              <a:spcBef>
                <a:spcPts val="600"/>
              </a:spcBef>
              <a:buClr>
                <a:schemeClr val="accent2"/>
              </a:buClr>
              <a:buFont typeface="Arial" panose="020B0604020202020204" pitchFamily="34" charset="0"/>
              <a:buChar char="•"/>
              <a:defRPr lang="en-US" sz="2400" kern="1200" dirty="0" smtClean="0">
                <a:solidFill>
                  <a:schemeClr val="tx1"/>
                </a:solidFill>
                <a:latin typeface="Segoe UI Semilight" panose="020B0402040204020203" pitchFamily="34" charset="0"/>
                <a:ea typeface="+mn-ea"/>
                <a:cs typeface="Segoe UI Semilight" panose="020B0402040204020203" pitchFamily="34" charset="0"/>
              </a:defRPr>
            </a:lvl2pPr>
            <a:lvl3pPr marL="457200" indent="-223838" algn="l" defTabSz="914400" rtl="0" eaLnBrk="1" latinLnBrk="0" hangingPunct="1">
              <a:lnSpc>
                <a:spcPct val="100000"/>
              </a:lnSpc>
              <a:spcBef>
                <a:spcPts val="600"/>
              </a:spcBef>
              <a:buClr>
                <a:schemeClr val="accent2"/>
              </a:buClr>
              <a:buSzPct val="95000"/>
              <a:buFont typeface="Courier New" panose="02070309020205020404" pitchFamily="49" charset="0"/>
              <a:buChar char="o"/>
              <a:defRPr lang="en-US" sz="2000" kern="1200" dirty="0" smtClean="0">
                <a:solidFill>
                  <a:schemeClr val="tx1"/>
                </a:solidFill>
                <a:latin typeface="Segoe UI Semilight" panose="020B0402040204020203" pitchFamily="34" charset="0"/>
                <a:ea typeface="+mn-ea"/>
                <a:cs typeface="Segoe UI Semilight" panose="020B0402040204020203" pitchFamily="34" charset="0"/>
              </a:defRPr>
            </a:lvl3pPr>
            <a:lvl4pPr marL="690563" indent="-228600" algn="l" defTabSz="914400" rtl="0" eaLnBrk="1" latinLnBrk="0" hangingPunct="1">
              <a:lnSpc>
                <a:spcPct val="100000"/>
              </a:lnSpc>
              <a:spcBef>
                <a:spcPts val="600"/>
              </a:spcBef>
              <a:buClr>
                <a:schemeClr val="accent2"/>
              </a:buClr>
              <a:buFont typeface="Wingdings" panose="05000000000000000000" pitchFamily="2" charset="2"/>
              <a:buChar char="§"/>
              <a:defRPr lang="en-US" sz="1800" kern="1200" dirty="0" smtClean="0">
                <a:solidFill>
                  <a:schemeClr val="tx1"/>
                </a:solidFill>
                <a:latin typeface="Segoe UI Semilight" panose="020B0402040204020203" pitchFamily="34" charset="0"/>
                <a:ea typeface="+mn-ea"/>
                <a:cs typeface="Segoe UI Semilight" panose="020B0402040204020203" pitchFamily="34" charset="0"/>
              </a:defRPr>
            </a:lvl4pPr>
            <a:lvl5pPr marL="914400" indent="-228600" algn="l" defTabSz="914400" rtl="0" eaLnBrk="1" latinLnBrk="0" hangingPunct="1">
              <a:lnSpc>
                <a:spcPct val="100000"/>
              </a:lnSpc>
              <a:spcBef>
                <a:spcPts val="600"/>
              </a:spcBef>
              <a:buClr>
                <a:schemeClr val="accent2"/>
              </a:buClr>
              <a:buSzPct val="85000"/>
              <a:buFont typeface="Wingdings" panose="05000000000000000000" pitchFamily="2" charset="2"/>
              <a:buChar char="q"/>
              <a:defRPr lang="en-US" sz="1600" i="1" kern="1200" dirty="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b="1" dirty="0"/>
          </a:p>
        </p:txBody>
      </p:sp>
      <p:sp>
        <p:nvSpPr>
          <p:cNvPr id="8" name="Rectangle 7">
            <a:extLst>
              <a:ext uri="{FF2B5EF4-FFF2-40B4-BE49-F238E27FC236}">
                <a16:creationId xmlns:a16="http://schemas.microsoft.com/office/drawing/2014/main" id="{28382988-84A6-53A0-1E03-B3C8D6A1EDE2}"/>
              </a:ext>
            </a:extLst>
          </p:cNvPr>
          <p:cNvSpPr/>
          <p:nvPr/>
        </p:nvSpPr>
        <p:spPr>
          <a:xfrm>
            <a:off x="723071" y="1691809"/>
            <a:ext cx="3567177" cy="5040888"/>
          </a:xfrm>
          <a:prstGeom prst="rect">
            <a:avLst/>
          </a:prstGeom>
          <a:solidFill>
            <a:schemeClr val="accent1">
              <a:lumMod val="50000"/>
              <a:lumOff val="50000"/>
            </a:schemeClr>
          </a:solidFill>
          <a:ln w="25400" cap="flat" cmpd="sng" algn="ctr">
            <a:noFill/>
            <a:prstDash val="solid"/>
          </a:ln>
          <a:effectLst>
            <a:glow rad="63500">
              <a:schemeClr val="accent2">
                <a:satMod val="175000"/>
                <a:alpha val="40000"/>
              </a:schemeClr>
            </a:glow>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txBody>
          <a:bodyPr lIns="68580" tIns="34290" rIns="68580" bIns="3429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2000" b="1" i="0" u="sng" strike="noStrike" kern="0" cap="none" spc="0" normalizeH="0" baseline="0" noProof="0" dirty="0">
              <a:ln>
                <a:noFill/>
              </a:ln>
              <a:effectLst/>
              <a:uLnTx/>
              <a:uFillTx/>
              <a:ea typeface="+mn-ea"/>
              <a:cs typeface="Arial" panose="020B0604020202020204" pitchFamily="34" charset="0"/>
            </a:endParaRPr>
          </a:p>
          <a:p>
            <a:pPr marL="0" marR="0" lvl="0" indent="0" algn="ctr" defTabSz="342900" eaLnBrk="1" fontAlgn="auto" latinLnBrk="0" hangingPunct="1">
              <a:lnSpc>
                <a:spcPct val="100000"/>
              </a:lnSpc>
              <a:spcBef>
                <a:spcPts val="0"/>
              </a:spcBef>
              <a:spcAft>
                <a:spcPts val="0"/>
              </a:spcAft>
              <a:buClrTx/>
              <a:buSzTx/>
              <a:buFontTx/>
              <a:buNone/>
              <a:tabLst/>
              <a:defRPr/>
            </a:pPr>
            <a:endParaRPr lang="en-US" sz="2000" b="1" u="sng" kern="0" dirty="0">
              <a:cs typeface="Arial" panose="020B0604020202020204" pitchFamily="34" charset="0"/>
            </a:endParaRPr>
          </a:p>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a:ln>
                  <a:noFill/>
                </a:ln>
                <a:effectLst/>
                <a:uLnTx/>
                <a:uFillTx/>
                <a:ea typeface="+mn-ea"/>
                <a:cs typeface="Arial" panose="020B0604020202020204" pitchFamily="34" charset="0"/>
              </a:rPr>
              <a:t>HBCUs</a:t>
            </a:r>
          </a:p>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050" b="1" i="0" u="none" strike="noStrike" kern="0" cap="none" spc="0" normalizeH="0" baseline="0" noProof="0" dirty="0">
              <a:ln>
                <a:noFill/>
              </a:ln>
              <a:effectLst/>
              <a:highlight>
                <a:srgbClr val="000000"/>
              </a:highlight>
              <a:uLnTx/>
              <a:uFillTx/>
              <a:ea typeface="+mn-ea"/>
              <a:cs typeface="Arial" panose="020B0604020202020204" pitchFamily="34" charset="0"/>
            </a:endParaRPr>
          </a:p>
          <a:p>
            <a:pPr defTabSz="342900">
              <a:defRPr/>
            </a:pP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	Bowie State University  (TIER 1)*</a:t>
            </a:r>
          </a:p>
          <a:p>
            <a:pPr defTabSz="342900">
              <a:defRPr/>
            </a:pP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	Central State University (TIER 2)*</a:t>
            </a:r>
          </a:p>
          <a:p>
            <a:pPr defTabSz="342900">
              <a:defRPr/>
            </a:pP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	Cheyney University (TIER 2)*</a:t>
            </a:r>
          </a:p>
          <a:p>
            <a:pPr marL="285750" indent="-285750" defTabSz="342900">
              <a:buFont typeface="Arial" panose="020B0604020202020204" pitchFamily="34" charset="0"/>
              <a:buChar char="•"/>
              <a:defRPr/>
            </a:pPr>
            <a:r>
              <a:rPr lang="en-US" sz="1300" kern="0" dirty="0">
                <a:latin typeface="Arial" panose="020B0604020202020204" pitchFamily="34" charset="0"/>
                <a:cs typeface="Arial" panose="020B0604020202020204" pitchFamily="34" charset="0"/>
              </a:rPr>
              <a:t> Delaware State University </a:t>
            </a: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(TIER 1)*</a:t>
            </a:r>
          </a:p>
          <a:p>
            <a:pPr defTabSz="342900">
              <a:defRPr/>
            </a:pP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	Fayetteville State University (TIER 3)*</a:t>
            </a:r>
          </a:p>
          <a:p>
            <a:pPr defTabSz="342900">
              <a:defRPr/>
            </a:pP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	Florida A&amp;M University (Sch. Nov 6)</a:t>
            </a:r>
          </a:p>
          <a:p>
            <a:pPr defTabSz="342900">
              <a:defRPr/>
            </a:pP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	Howard University (TIER 1)* </a:t>
            </a:r>
          </a:p>
          <a:p>
            <a:pPr defTabSz="342900">
              <a:defRPr/>
            </a:pP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	Jackson State University (TIER 1)* </a:t>
            </a:r>
          </a:p>
          <a:p>
            <a:pPr marL="285750" indent="-285750" defTabSz="342900">
              <a:buFont typeface="Arial" panose="020B0604020202020204" pitchFamily="34" charset="0"/>
              <a:buChar char="•"/>
              <a:defRPr/>
            </a:pP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	Morgan State University (TIER 1)*</a:t>
            </a:r>
          </a:p>
          <a:p>
            <a:pPr defTabSz="342900">
              <a:defRPr/>
            </a:pP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	Morehouse School of Medicine (TIER 1)*</a:t>
            </a:r>
          </a:p>
          <a:p>
            <a:pPr marL="285750" indent="-285750" defTabSz="342900">
              <a:buFont typeface="Arial" panose="020B0604020202020204" pitchFamily="34" charset="0"/>
              <a:buChar char="•"/>
              <a:defRPr/>
            </a:pP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 North Carolina A&amp;T University (TIER 3)* </a:t>
            </a:r>
          </a:p>
          <a:p>
            <a:pPr defTabSz="342900">
              <a:defRPr/>
            </a:pP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	Texas Southern University (TIER 2)*</a:t>
            </a:r>
          </a:p>
          <a:p>
            <a:pPr defTabSz="342900">
              <a:defRPr/>
            </a:pPr>
            <a:r>
              <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rPr>
              <a:t>•	University of the Virgin Islands (TIER 2)*</a:t>
            </a:r>
          </a:p>
          <a:p>
            <a:pPr defTabSz="342900">
              <a:defRPr/>
            </a:pPr>
            <a:endParaRPr kumimoji="0" lang="en-US" sz="13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285750" indent="-285750" algn="ctr" defTabSz="342900">
              <a:buFont typeface="Arial" panose="020B0604020202020204" pitchFamily="34" charset="0"/>
              <a:buChar char="•"/>
              <a:defRPr/>
            </a:pPr>
            <a:r>
              <a:rPr lang="en-US" sz="1300" kern="0" dirty="0">
                <a:latin typeface="Arial" panose="020B0604020202020204" pitchFamily="34" charset="0"/>
                <a:cs typeface="Arial" panose="020B0604020202020204" pitchFamily="34" charset="0"/>
              </a:rPr>
              <a:t>The schools were evaluated based on their federal contracting experience. </a:t>
            </a:r>
          </a:p>
          <a:p>
            <a:pPr marL="285750" indent="-285750" algn="ctr" defTabSz="342900">
              <a:buFont typeface="Arial" panose="020B0604020202020204" pitchFamily="34" charset="0"/>
              <a:buChar char="•"/>
              <a:defRPr/>
            </a:pPr>
            <a:r>
              <a:rPr lang="en-US" sz="1300" b="1" kern="0" dirty="0">
                <a:latin typeface="Arial" panose="020B0604020202020204" pitchFamily="34" charset="0"/>
                <a:cs typeface="Arial" panose="020B0604020202020204" pitchFamily="34" charset="0"/>
              </a:rPr>
              <a:t>TIER 1</a:t>
            </a:r>
            <a:r>
              <a:rPr lang="en-US" sz="1300" kern="0" dirty="0">
                <a:latin typeface="Arial" panose="020B0604020202020204" pitchFamily="34" charset="0"/>
                <a:cs typeface="Arial" panose="020B0604020202020204" pitchFamily="34" charset="0"/>
              </a:rPr>
              <a:t>: Schools are acquisition ready.</a:t>
            </a:r>
          </a:p>
          <a:p>
            <a:pPr marL="285750" indent="-285750" algn="ctr" defTabSz="342900">
              <a:buFont typeface="Arial" panose="020B0604020202020204" pitchFamily="34" charset="0"/>
              <a:buChar char="•"/>
              <a:defRPr/>
            </a:pPr>
            <a:r>
              <a:rPr lang="en-US" sz="1300" b="1" kern="0" dirty="0">
                <a:latin typeface="Arial" panose="020B0604020202020204" pitchFamily="34" charset="0"/>
                <a:cs typeface="Arial" panose="020B0604020202020204" pitchFamily="34" charset="0"/>
              </a:rPr>
              <a:t>TIER 2</a:t>
            </a:r>
            <a:r>
              <a:rPr lang="en-US" sz="1300" kern="0" dirty="0">
                <a:latin typeface="Arial" panose="020B0604020202020204" pitchFamily="34" charset="0"/>
                <a:cs typeface="Arial" panose="020B0604020202020204" pitchFamily="34" charset="0"/>
              </a:rPr>
              <a:t>: Schools require some minor technical assistance. </a:t>
            </a:r>
          </a:p>
          <a:p>
            <a:pPr marL="285750" indent="-285750" algn="ctr" defTabSz="342900">
              <a:buFont typeface="Arial" panose="020B0604020202020204" pitchFamily="34" charset="0"/>
              <a:buChar char="•"/>
              <a:defRPr/>
            </a:pPr>
            <a:r>
              <a:rPr lang="en-US" sz="1300" b="1" kern="0" dirty="0">
                <a:latin typeface="Arial" panose="020B0604020202020204" pitchFamily="34" charset="0"/>
                <a:cs typeface="Arial" panose="020B0604020202020204" pitchFamily="34" charset="0"/>
              </a:rPr>
              <a:t>TIER 3</a:t>
            </a:r>
            <a:r>
              <a:rPr lang="en-US" sz="1300" kern="0" dirty="0">
                <a:latin typeface="Arial" panose="020B0604020202020204" pitchFamily="34" charset="0"/>
                <a:cs typeface="Arial" panose="020B0604020202020204" pitchFamily="34" charset="0"/>
              </a:rPr>
              <a:t>: Schools are working closely with the NIH PEI TAC.  </a:t>
            </a:r>
          </a:p>
          <a:p>
            <a:pPr marL="0" marR="0" lvl="0" indent="0" algn="just" defTabSz="3429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71450" marR="0" lvl="0" indent="-171450" algn="ctr" defTabSz="342900" eaLnBrk="1" fontAlgn="auto" latinLnBrk="0" hangingPunct="1">
              <a:lnSpc>
                <a:spcPct val="100000"/>
              </a:lnSpc>
              <a:spcBef>
                <a:spcPts val="0"/>
              </a:spcBef>
              <a:spcAft>
                <a:spcPts val="0"/>
              </a:spcAft>
              <a:buClrTx/>
              <a:buSzTx/>
              <a:buFontTx/>
              <a:buAutoNum type="arabicPeriod"/>
              <a:tabLst/>
              <a:defRPr/>
            </a:pPr>
            <a:endParaRPr kumimoji="0" lang="en-US" sz="900" b="1" i="0" u="none" strike="noStrike" kern="0" cap="none" spc="0" normalizeH="0" baseline="0" noProof="0" dirty="0">
              <a:ln>
                <a:noFill/>
              </a:ln>
              <a:effectLst/>
              <a:uLnTx/>
              <a:uFillTx/>
              <a:latin typeface="Calibri"/>
              <a:ea typeface="+mn-ea"/>
              <a:cs typeface="Calibri"/>
            </a:endParaRPr>
          </a:p>
          <a:p>
            <a:pPr marL="171450" marR="0" lvl="0" indent="-171450" algn="ctr" defTabSz="342900" eaLnBrk="1" fontAlgn="auto" latinLnBrk="0" hangingPunct="1">
              <a:lnSpc>
                <a:spcPct val="100000"/>
              </a:lnSpc>
              <a:spcBef>
                <a:spcPts val="0"/>
              </a:spcBef>
              <a:spcAft>
                <a:spcPts val="0"/>
              </a:spcAft>
              <a:buClrTx/>
              <a:buSzTx/>
              <a:buFontTx/>
              <a:buAutoNum type="arabicPeriod"/>
              <a:tabLst/>
              <a:defRPr/>
            </a:pPr>
            <a:endParaRPr kumimoji="0" lang="en-US" sz="900" b="1" i="0" u="none" strike="noStrike" kern="0" cap="none" spc="0" normalizeH="0" baseline="0" noProof="0" dirty="0">
              <a:ln>
                <a:noFill/>
              </a:ln>
              <a:effectLst/>
              <a:uLnTx/>
              <a:uFillTx/>
              <a:latin typeface="Calibri"/>
              <a:ea typeface="+mn-ea"/>
              <a:cs typeface="Calibri"/>
            </a:endParaRPr>
          </a:p>
          <a:p>
            <a:pPr marR="0" lvl="0" algn="ctr" defTabSz="342900" eaLnBrk="1" fontAlgn="auto" latinLnBrk="0" hangingPunct="1">
              <a:lnSpc>
                <a:spcPct val="100000"/>
              </a:lnSpc>
              <a:spcBef>
                <a:spcPts val="0"/>
              </a:spcBef>
              <a:spcAft>
                <a:spcPts val="0"/>
              </a:spcAft>
              <a:buClrTx/>
              <a:buSzTx/>
              <a:tabLst/>
              <a:defRPr/>
            </a:pPr>
            <a:endParaRPr kumimoji="0" lang="en-US" sz="900" b="1" i="0" u="none" strike="noStrike" kern="0" cap="none" spc="0" normalizeH="0" baseline="0" noProof="0" dirty="0">
              <a:ln>
                <a:noFill/>
              </a:ln>
              <a:effectLst/>
              <a:uLnTx/>
              <a:uFillTx/>
              <a:latin typeface="Calibri"/>
              <a:ea typeface="+mn-ea"/>
              <a:cs typeface="Calibri"/>
            </a:endParaRPr>
          </a:p>
          <a:p>
            <a:pPr marL="171450" marR="0" lvl="0" indent="-171450" algn="ctr" defTabSz="342900" eaLnBrk="1" fontAlgn="auto" latinLnBrk="0" hangingPunct="1">
              <a:lnSpc>
                <a:spcPct val="100000"/>
              </a:lnSpc>
              <a:spcBef>
                <a:spcPts val="0"/>
              </a:spcBef>
              <a:spcAft>
                <a:spcPts val="0"/>
              </a:spcAft>
              <a:buClrTx/>
              <a:buSzTx/>
              <a:buFontTx/>
              <a:buAutoNum type="arabicPeriod"/>
              <a:tabLst/>
              <a:defRPr/>
            </a:pPr>
            <a:endParaRPr kumimoji="0" lang="en-US" sz="900" b="1" i="0" u="none" strike="noStrike" kern="0" cap="none" spc="0" normalizeH="0" baseline="0" noProof="0" dirty="0">
              <a:ln>
                <a:noFill/>
              </a:ln>
              <a:effectLst/>
              <a:uLnTx/>
              <a:uFillTx/>
              <a:latin typeface="Calibri"/>
              <a:ea typeface="+mn-ea"/>
              <a:cs typeface="Calibri"/>
            </a:endParaRPr>
          </a:p>
          <a:p>
            <a:pPr marL="171450" marR="0" lvl="0" indent="-171450" algn="ctr" defTabSz="342900" eaLnBrk="1" fontAlgn="auto" latinLnBrk="0" hangingPunct="1">
              <a:lnSpc>
                <a:spcPct val="100000"/>
              </a:lnSpc>
              <a:spcBef>
                <a:spcPts val="0"/>
              </a:spcBef>
              <a:spcAft>
                <a:spcPts val="0"/>
              </a:spcAft>
              <a:buClrTx/>
              <a:buSzTx/>
              <a:buFontTx/>
              <a:buAutoNum type="arabicPeriod"/>
              <a:tabLst/>
              <a:defRPr/>
            </a:pPr>
            <a:endParaRPr kumimoji="0" lang="en-US" sz="900" b="1" i="0" u="none" strike="noStrike" kern="0" cap="none" spc="0" normalizeH="0" baseline="0" noProof="0" dirty="0">
              <a:ln>
                <a:noFill/>
              </a:ln>
              <a:solidFill>
                <a:prstClr val="black"/>
              </a:solidFill>
              <a:effectLst/>
              <a:uLnTx/>
              <a:uFillTx/>
              <a:latin typeface="Calibri"/>
              <a:ea typeface="+mn-ea"/>
              <a:cs typeface="Calibri"/>
            </a:endParaRPr>
          </a:p>
          <a:p>
            <a:pPr marL="171450" marR="0" lvl="0" indent="-171450" algn="ctr" defTabSz="342900" eaLnBrk="1" fontAlgn="auto" latinLnBrk="0" hangingPunct="1">
              <a:lnSpc>
                <a:spcPct val="100000"/>
              </a:lnSpc>
              <a:spcBef>
                <a:spcPts val="0"/>
              </a:spcBef>
              <a:spcAft>
                <a:spcPts val="0"/>
              </a:spcAft>
              <a:buClrTx/>
              <a:buSzTx/>
              <a:buFontTx/>
              <a:buAutoNum type="arabicPeriod"/>
              <a:tabLst/>
              <a:defRPr/>
            </a:pPr>
            <a:endParaRPr kumimoji="0" lang="en-US" sz="900" b="1" i="0" u="none" strike="noStrike" kern="0" cap="none" spc="0" normalizeH="0" baseline="0" noProof="0" dirty="0">
              <a:ln>
                <a:noFill/>
              </a:ln>
              <a:solidFill>
                <a:prstClr val="black"/>
              </a:solidFill>
              <a:effectLst/>
              <a:uLnTx/>
              <a:uFillTx/>
              <a:latin typeface="Calibri"/>
              <a:ea typeface="+mn-ea"/>
              <a:cs typeface="Calibri"/>
            </a:endParaRPr>
          </a:p>
        </p:txBody>
      </p:sp>
      <p:sp>
        <p:nvSpPr>
          <p:cNvPr id="19" name="Rectangle 18">
            <a:extLst>
              <a:ext uri="{FF2B5EF4-FFF2-40B4-BE49-F238E27FC236}">
                <a16:creationId xmlns:a16="http://schemas.microsoft.com/office/drawing/2014/main" id="{E03566A0-E265-4AC9-FFB2-967A403839CD}"/>
              </a:ext>
            </a:extLst>
          </p:cNvPr>
          <p:cNvSpPr/>
          <p:nvPr/>
        </p:nvSpPr>
        <p:spPr>
          <a:xfrm>
            <a:off x="4853753" y="1691809"/>
            <a:ext cx="3611634" cy="5040888"/>
          </a:xfrm>
          <a:prstGeom prst="rect">
            <a:avLst/>
          </a:prstGeom>
          <a:solidFill>
            <a:schemeClr val="accent1">
              <a:lumMod val="50000"/>
              <a:lumOff val="50000"/>
            </a:schemeClr>
          </a:solidFill>
          <a:ln w="25400" cap="flat" cmpd="sng" algn="ctr">
            <a:noFill/>
            <a:prstDash val="solid"/>
          </a:ln>
          <a:effectLst>
            <a:glow rad="63500">
              <a:schemeClr val="accent2">
                <a:satMod val="175000"/>
                <a:alpha val="40000"/>
              </a:schemeClr>
            </a:glow>
            <a:outerShdw blurRad="190500" dist="228600" dir="2700000" algn="ctr">
              <a:srgbClr val="000000">
                <a:alpha val="30000"/>
              </a:srgbClr>
            </a:outerShdw>
            <a:softEdge rad="12700"/>
          </a:effectLst>
          <a:scene3d>
            <a:camera prst="orthographicFront">
              <a:rot lat="0" lon="0" rev="0"/>
            </a:camera>
            <a:lightRig rig="glow" dir="t">
              <a:rot lat="0" lon="0" rev="4800000"/>
            </a:lightRig>
          </a:scene3d>
          <a:sp3d prstMaterial="matte">
            <a:bevelT w="127000" h="63500"/>
          </a:sp3d>
        </p:spPr>
        <p:txBody>
          <a:bodyPr lIns="68580" tIns="34290" rIns="68580" bIns="34290" rtlCol="0" anchor="ct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900" b="1" i="0" u="none" strike="noStrike" kern="0" cap="none" spc="0" normalizeH="0" baseline="0" noProof="0" dirty="0">
              <a:ln>
                <a:noFill/>
              </a:ln>
              <a:solidFill>
                <a:prstClr val="black"/>
              </a:solidFill>
              <a:effectLst/>
              <a:uLnTx/>
              <a:uFillTx/>
              <a:ea typeface="+mn-ea"/>
              <a:cs typeface="Arial" panose="020B0604020202020204" pitchFamily="34" charset="0"/>
            </a:endParaRPr>
          </a:p>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prstClr val="black"/>
              </a:solidFill>
              <a:effectLst/>
              <a:uLnTx/>
              <a:uFillTx/>
              <a:ea typeface="+mn-ea"/>
              <a:cs typeface="Arial" panose="020B0604020202020204" pitchFamily="34" charset="0"/>
            </a:endParaRPr>
          </a:p>
          <a:p>
            <a:pPr marL="0" marR="0" lvl="0" indent="0" algn="ctr" defTabSz="342900" eaLnBrk="1" fontAlgn="auto" latinLnBrk="0" hangingPunct="1">
              <a:lnSpc>
                <a:spcPct val="100000"/>
              </a:lnSpc>
              <a:spcBef>
                <a:spcPts val="0"/>
              </a:spcBef>
              <a:spcAft>
                <a:spcPts val="0"/>
              </a:spcAft>
              <a:buClrTx/>
              <a:buSzTx/>
              <a:buFontTx/>
              <a:buNone/>
              <a:tabLst/>
              <a:defRPr/>
            </a:pPr>
            <a:r>
              <a:rPr kumimoji="0" lang="en-US" sz="2000" b="1" i="0" u="sng" strike="noStrike" kern="0" cap="none" spc="0" normalizeH="0" baseline="0" noProof="0" dirty="0">
                <a:ln>
                  <a:noFill/>
                </a:ln>
                <a:effectLst/>
                <a:uLnTx/>
                <a:uFillTx/>
                <a:ea typeface="+mn-ea"/>
                <a:cs typeface="Arial" panose="020B0604020202020204" pitchFamily="34" charset="0"/>
              </a:rPr>
              <a:t>Small Businesses</a:t>
            </a:r>
          </a:p>
          <a:p>
            <a:pPr marL="0" marR="0" lvl="0" indent="0" algn="ctr" defTabSz="342900" eaLnBrk="1" fontAlgn="auto" latinLnBrk="0" hangingPunct="1">
              <a:lnSpc>
                <a:spcPct val="100000"/>
              </a:lnSpc>
              <a:spcBef>
                <a:spcPts val="0"/>
              </a:spcBef>
              <a:spcAft>
                <a:spcPts val="0"/>
              </a:spcAft>
              <a:buClrTx/>
              <a:buSzTx/>
              <a:buFontTx/>
              <a:buNone/>
              <a:tabLst/>
              <a:defRPr/>
            </a:pPr>
            <a:endParaRPr kumimoji="0" lang="en-US" sz="1000" i="0" u="sng"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Aurora Technical Systems, LLC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Axis Consultant Group, LLC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Axle Informatics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BETAH Associates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Capgemini Government Solutions, LLC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Data Storage Science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Edward Performance Solutions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Federal Management Systems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Global Consulting International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Hendall, Inc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High Impact Partners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Human Touch, LLC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Immersive Concepts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Intellectual Concepts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In2end Technologies, Inc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Key Concepts Knowledgebase, LLC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Longevity Consulting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Lord &amp; Tucker Management Consultants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MetaMeta, LLC</a:t>
            </a:r>
          </a:p>
          <a:p>
            <a:pPr marL="400050" marR="0" indent="-171450">
              <a:lnSpc>
                <a:spcPct val="107000"/>
              </a:lnSpc>
              <a:spcBef>
                <a:spcPts val="0"/>
              </a:spcBef>
              <a:spcAft>
                <a:spcPts val="0"/>
              </a:spcAft>
              <a:buFont typeface="Arial" panose="020B0604020202020204" pitchFamily="34" charset="0"/>
              <a:buChar char="•"/>
            </a:pPr>
            <a:r>
              <a:rPr lang="en-US" sz="1000" kern="100" dirty="0">
                <a:latin typeface="Arial" panose="020B0604020202020204" pitchFamily="34" charset="0"/>
                <a:ea typeface="Calibri" panose="020F0502020204030204" pitchFamily="34" charset="0"/>
                <a:cs typeface="Arial" panose="020B0604020202020204" pitchFamily="34" charset="0"/>
              </a:rPr>
              <a:t>Oak Ridge Associated Universities</a:t>
            </a:r>
            <a:r>
              <a:rPr lang="en-US" sz="1000" kern="100" dirty="0">
                <a:effectLst/>
                <a:latin typeface="Arial" panose="020B0604020202020204" pitchFamily="34" charset="0"/>
                <a:ea typeface="Calibri" panose="020F0502020204030204" pitchFamily="34" charset="0"/>
                <a:cs typeface="Arial" panose="020B0604020202020204" pitchFamily="34" charset="0"/>
              </a:rPr>
              <a:t>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Precision Healthcare</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Professional Steward Services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Sage Services Group, LLC                                              </a:t>
            </a:r>
          </a:p>
          <a:p>
            <a:pPr marL="400050" marR="0" indent="-171450">
              <a:lnSpc>
                <a:spcPct val="107000"/>
              </a:lnSpc>
              <a:spcBef>
                <a:spcPts val="0"/>
              </a:spcBef>
              <a:spcAft>
                <a:spcPts val="0"/>
              </a:spcAft>
              <a:buFont typeface="Arial" panose="020B0604020202020204" pitchFamily="34" charset="0"/>
              <a:buChar char="•"/>
            </a:pPr>
            <a:r>
              <a:rPr lang="en-US" sz="1000" kern="100" dirty="0">
                <a:effectLst/>
                <a:latin typeface="Arial" panose="020B0604020202020204" pitchFamily="34" charset="0"/>
                <a:ea typeface="Calibri" panose="020F0502020204030204" pitchFamily="34" charset="0"/>
                <a:cs typeface="Arial" panose="020B0604020202020204" pitchFamily="34" charset="0"/>
              </a:rPr>
              <a:t>Technuff, LLC</a:t>
            </a:r>
            <a:r>
              <a:rPr lang="en-US" sz="1050" kern="100" dirty="0">
                <a:solidFill>
                  <a:schemeClr val="bg2"/>
                </a:solidFill>
                <a:effectLst/>
                <a:ea typeface="Calibri" panose="020F0502020204030204" pitchFamily="34" charset="0"/>
                <a:cs typeface="Times New Roman" panose="02020603050405020304" pitchFamily="18" charset="0"/>
              </a:rPr>
              <a:t>		      </a:t>
            </a:r>
          </a:p>
          <a:p>
            <a:pPr marL="400050" marR="0" indent="-171450">
              <a:lnSpc>
                <a:spcPct val="107000"/>
              </a:lnSpc>
              <a:spcBef>
                <a:spcPts val="0"/>
              </a:spcBef>
              <a:spcAft>
                <a:spcPts val="0"/>
              </a:spcAft>
              <a:buFont typeface="Arial" panose="020B0604020202020204" pitchFamily="34" charset="0"/>
              <a:buChar char="•"/>
            </a:pPr>
            <a:r>
              <a:rPr lang="en-US" sz="1050" kern="100" dirty="0">
                <a:effectLst/>
                <a:latin typeface="Arial" panose="020B0604020202020204" pitchFamily="34" charset="0"/>
                <a:ea typeface="Calibri" panose="020F0502020204030204" pitchFamily="34" charset="0"/>
                <a:cs typeface="Arial" panose="020B0604020202020204" pitchFamily="34" charset="0"/>
              </a:rPr>
              <a:t>Williams Consulting, LLC	      </a:t>
            </a:r>
          </a:p>
          <a:p>
            <a:pPr marL="400050" marR="0" indent="-171450">
              <a:lnSpc>
                <a:spcPct val="107000"/>
              </a:lnSpc>
              <a:spcBef>
                <a:spcPts val="0"/>
              </a:spcBef>
              <a:spcAft>
                <a:spcPts val="0"/>
              </a:spcAft>
              <a:buFont typeface="Arial" panose="020B0604020202020204" pitchFamily="34" charset="0"/>
              <a:buChar char="•"/>
            </a:pPr>
            <a:r>
              <a:rPr lang="en-US" sz="1050" kern="100" dirty="0">
                <a:effectLst/>
                <a:latin typeface="Arial" panose="020B0604020202020204" pitchFamily="34" charset="0"/>
                <a:ea typeface="Calibri" panose="020F0502020204030204" pitchFamily="34" charset="0"/>
                <a:cs typeface="Arial" panose="020B0604020202020204" pitchFamily="34" charset="0"/>
              </a:rPr>
              <a:t>zSoftTech Solutions, Inc</a:t>
            </a:r>
            <a:endParaRPr kumimoji="0" lang="en-US" sz="105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171450" marR="0" lvl="0" indent="-171450" algn="ctr" defTabSz="342900" eaLnBrk="1" fontAlgn="auto" latinLnBrk="0" hangingPunct="1">
              <a:lnSpc>
                <a:spcPct val="100000"/>
              </a:lnSpc>
              <a:spcBef>
                <a:spcPts val="0"/>
              </a:spcBef>
              <a:spcAft>
                <a:spcPts val="0"/>
              </a:spcAft>
              <a:buClrTx/>
              <a:buSzTx/>
              <a:buFontTx/>
              <a:buAutoNum type="arabicPeriod"/>
              <a:tabLst/>
              <a:defRPr/>
            </a:pPr>
            <a:endParaRPr kumimoji="0" lang="en-US" sz="900" b="1" i="0" u="none" strike="noStrike" kern="0" cap="none" spc="0" normalizeH="0" baseline="0" noProof="0" dirty="0">
              <a:ln>
                <a:noFill/>
              </a:ln>
              <a:solidFill>
                <a:prstClr val="black"/>
              </a:solidFill>
              <a:effectLst/>
              <a:uLnTx/>
              <a:uFillTx/>
              <a:ea typeface="+mn-ea"/>
              <a:cs typeface="Calibri"/>
            </a:endParaRPr>
          </a:p>
          <a:p>
            <a:pPr marL="171450" marR="0" lvl="0" indent="-171450" algn="ctr" defTabSz="342900" eaLnBrk="1" fontAlgn="auto" latinLnBrk="0" hangingPunct="1">
              <a:lnSpc>
                <a:spcPct val="100000"/>
              </a:lnSpc>
              <a:spcBef>
                <a:spcPts val="0"/>
              </a:spcBef>
              <a:spcAft>
                <a:spcPts val="0"/>
              </a:spcAft>
              <a:buClrTx/>
              <a:buSzTx/>
              <a:buFontTx/>
              <a:buAutoNum type="arabicPeriod"/>
              <a:tabLst/>
              <a:defRPr/>
            </a:pPr>
            <a:endParaRPr kumimoji="0" lang="en-US" sz="900" b="1" i="0" u="none" strike="noStrike" kern="0" cap="none" spc="0" normalizeH="0" baseline="0" noProof="0" dirty="0">
              <a:ln>
                <a:noFill/>
              </a:ln>
              <a:solidFill>
                <a:prstClr val="black"/>
              </a:solidFill>
              <a:effectLst/>
              <a:uLnTx/>
              <a:uFillTx/>
              <a:ea typeface="+mn-ea"/>
              <a:cs typeface="Calibri"/>
            </a:endParaRPr>
          </a:p>
          <a:p>
            <a:pPr marL="171450" marR="0" lvl="0" indent="-171450" algn="ctr" defTabSz="342900" eaLnBrk="1" fontAlgn="auto" latinLnBrk="0" hangingPunct="1">
              <a:lnSpc>
                <a:spcPct val="100000"/>
              </a:lnSpc>
              <a:spcBef>
                <a:spcPts val="0"/>
              </a:spcBef>
              <a:spcAft>
                <a:spcPts val="0"/>
              </a:spcAft>
              <a:buClrTx/>
              <a:buSzTx/>
              <a:buFontTx/>
              <a:buAutoNum type="arabicPeriod"/>
              <a:tabLst/>
              <a:defRPr/>
            </a:pPr>
            <a:endParaRPr kumimoji="0" lang="en-US" sz="900" b="1" i="0" u="none" strike="noStrike" kern="0" cap="none" spc="0" normalizeH="0" baseline="0" noProof="0" dirty="0">
              <a:ln>
                <a:noFill/>
              </a:ln>
              <a:solidFill>
                <a:prstClr val="black"/>
              </a:solidFill>
              <a:effectLst/>
              <a:uLnTx/>
              <a:uFillTx/>
              <a:ea typeface="+mn-ea"/>
              <a:cs typeface="Calibri"/>
            </a:endParaRPr>
          </a:p>
        </p:txBody>
      </p:sp>
      <p:pic>
        <p:nvPicPr>
          <p:cNvPr id="7" name="Picture 6" descr="Logo&#10;&#10;Description automatically generated">
            <a:extLst>
              <a:ext uri="{FF2B5EF4-FFF2-40B4-BE49-F238E27FC236}">
                <a16:creationId xmlns:a16="http://schemas.microsoft.com/office/drawing/2014/main" id="{688FFA0A-2D24-81BA-E0F7-42BBE5E4B0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406" y="-40354"/>
            <a:ext cx="1313143" cy="958239"/>
          </a:xfrm>
          <a:prstGeom prst="rect">
            <a:avLst/>
          </a:prstGeom>
        </p:spPr>
      </p:pic>
      <p:sp>
        <p:nvSpPr>
          <p:cNvPr id="3" name="Title 1">
            <a:extLst>
              <a:ext uri="{FF2B5EF4-FFF2-40B4-BE49-F238E27FC236}">
                <a16:creationId xmlns:a16="http://schemas.microsoft.com/office/drawing/2014/main" id="{F2DFC6DD-B458-BDD8-5A1D-EFB7A71D9196}"/>
              </a:ext>
            </a:extLst>
          </p:cNvPr>
          <p:cNvSpPr txBox="1">
            <a:spLocks/>
          </p:cNvSpPr>
          <p:nvPr/>
        </p:nvSpPr>
        <p:spPr bwMode="gray">
          <a:xfrm>
            <a:off x="0" y="914400"/>
            <a:ext cx="9144000" cy="571500"/>
          </a:xfrm>
          <a:prstGeom prst="rect">
            <a:avLst/>
          </a:prstGeom>
          <a:solidFill>
            <a:schemeClr val="tx2">
              <a:lumMod val="75000"/>
            </a:schemeClr>
          </a:solidFill>
          <a:ln>
            <a:solidFill>
              <a:schemeClr val="tx2">
                <a:lumMod val="75000"/>
              </a:schemeClr>
            </a:solidFill>
          </a:ln>
        </p:spPr>
        <p:txBody>
          <a:bodyPr vert="horz" lIns="91440" tIns="45720" rIns="91440" bIns="45720" rtlCol="0" anchor="ctr">
            <a:noAutofit/>
          </a:bodyPr>
          <a:lst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63550" algn="ctr">
              <a:defRPr/>
            </a:pPr>
            <a:r>
              <a:rPr lang="en-US" sz="3600" b="1" dirty="0">
                <a:solidFill>
                  <a:schemeClr val="bg1"/>
                </a:solidFill>
                <a:latin typeface="Sitka Banner" panose="02000505000000020004" pitchFamily="2" charset="0"/>
                <a:cs typeface="Arial" panose="020B0604020202020204" pitchFamily="34" charset="0"/>
              </a:rPr>
              <a:t>PEI 2.0 INITIATIVE COHORT</a:t>
            </a:r>
          </a:p>
        </p:txBody>
      </p:sp>
    </p:spTree>
    <p:extLst>
      <p:ext uri="{BB962C8B-B14F-4D97-AF65-F5344CB8AC3E}">
        <p14:creationId xmlns:p14="http://schemas.microsoft.com/office/powerpoint/2010/main" val="2889062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FD9956-6005-4B2F-B89F-5BF01BFF1D6D}"/>
              </a:ext>
            </a:extLst>
          </p:cNvPr>
          <p:cNvSpPr>
            <a:spLocks noGrp="1"/>
          </p:cNvSpPr>
          <p:nvPr>
            <p:ph type="title"/>
          </p:nvPr>
        </p:nvSpPr>
        <p:spPr>
          <a:xfrm>
            <a:off x="0" y="914400"/>
            <a:ext cx="9144000" cy="571500"/>
          </a:xfrm>
          <a:solidFill>
            <a:schemeClr val="tx2">
              <a:lumMod val="75000"/>
            </a:schemeClr>
          </a:solidFill>
          <a:ln>
            <a:solidFill>
              <a:schemeClr val="tx2">
                <a:lumMod val="75000"/>
              </a:schemeClr>
            </a:solidFill>
          </a:ln>
        </p:spPr>
        <p:txBody>
          <a:bodyPr/>
          <a:lstStyle/>
          <a:p>
            <a:pPr marL="463550" algn="ctr">
              <a:defRPr/>
            </a:pPr>
            <a:r>
              <a:rPr lang="en-US" sz="3600" b="1" dirty="0">
                <a:solidFill>
                  <a:schemeClr val="bg1"/>
                </a:solidFill>
                <a:latin typeface="Sitka Banner" panose="02000505000000020004" pitchFamily="2" charset="0"/>
                <a:cs typeface="Arial" panose="020B0604020202020204" pitchFamily="34" charset="0"/>
              </a:rPr>
              <a:t>FY17 – FY23 OBLIGATIONS</a:t>
            </a:r>
          </a:p>
        </p:txBody>
      </p:sp>
      <p:graphicFrame>
        <p:nvGraphicFramePr>
          <p:cNvPr id="4" name="Table 4">
            <a:extLst>
              <a:ext uri="{FF2B5EF4-FFF2-40B4-BE49-F238E27FC236}">
                <a16:creationId xmlns:a16="http://schemas.microsoft.com/office/drawing/2014/main" id="{AEBF9604-AE19-4CA1-AFFF-73B24880B2DC}"/>
              </a:ext>
            </a:extLst>
          </p:cNvPr>
          <p:cNvGraphicFramePr>
            <a:graphicFrameLocks noGrp="1"/>
          </p:cNvGraphicFramePr>
          <p:nvPr>
            <p:extLst>
              <p:ext uri="{D42A27DB-BD31-4B8C-83A1-F6EECF244321}">
                <p14:modId xmlns:p14="http://schemas.microsoft.com/office/powerpoint/2010/main" val="21960511"/>
              </p:ext>
            </p:extLst>
          </p:nvPr>
        </p:nvGraphicFramePr>
        <p:xfrm>
          <a:off x="138112" y="1872639"/>
          <a:ext cx="8867775" cy="3623936"/>
        </p:xfrm>
        <a:graphic>
          <a:graphicData uri="http://schemas.openxmlformats.org/drawingml/2006/table">
            <a:tbl>
              <a:tblPr firstRow="1" bandRow="1">
                <a:tableStyleId>{5C22544A-7EE6-4342-B048-85BDC9FD1C3A}</a:tableStyleId>
              </a:tblPr>
              <a:tblGrid>
                <a:gridCol w="841818">
                  <a:extLst>
                    <a:ext uri="{9D8B030D-6E8A-4147-A177-3AD203B41FA5}">
                      <a16:colId xmlns:a16="http://schemas.microsoft.com/office/drawing/2014/main" val="3860925005"/>
                    </a:ext>
                  </a:extLst>
                </a:gridCol>
                <a:gridCol w="1956575">
                  <a:extLst>
                    <a:ext uri="{9D8B030D-6E8A-4147-A177-3AD203B41FA5}">
                      <a16:colId xmlns:a16="http://schemas.microsoft.com/office/drawing/2014/main" val="2781431058"/>
                    </a:ext>
                  </a:extLst>
                </a:gridCol>
                <a:gridCol w="1916647">
                  <a:extLst>
                    <a:ext uri="{9D8B030D-6E8A-4147-A177-3AD203B41FA5}">
                      <a16:colId xmlns:a16="http://schemas.microsoft.com/office/drawing/2014/main" val="2131758733"/>
                    </a:ext>
                  </a:extLst>
                </a:gridCol>
                <a:gridCol w="1438874">
                  <a:extLst>
                    <a:ext uri="{9D8B030D-6E8A-4147-A177-3AD203B41FA5}">
                      <a16:colId xmlns:a16="http://schemas.microsoft.com/office/drawing/2014/main" val="3529626902"/>
                    </a:ext>
                  </a:extLst>
                </a:gridCol>
                <a:gridCol w="1408274">
                  <a:extLst>
                    <a:ext uri="{9D8B030D-6E8A-4147-A177-3AD203B41FA5}">
                      <a16:colId xmlns:a16="http://schemas.microsoft.com/office/drawing/2014/main" val="3641066768"/>
                    </a:ext>
                  </a:extLst>
                </a:gridCol>
                <a:gridCol w="1305587">
                  <a:extLst>
                    <a:ext uri="{9D8B030D-6E8A-4147-A177-3AD203B41FA5}">
                      <a16:colId xmlns:a16="http://schemas.microsoft.com/office/drawing/2014/main" val="2977350926"/>
                    </a:ext>
                  </a:extLst>
                </a:gridCol>
              </a:tblGrid>
              <a:tr h="752452">
                <a:tc>
                  <a:txBody>
                    <a:bodyPr/>
                    <a:lstStyle/>
                    <a:p>
                      <a:pPr algn="ctr"/>
                      <a:r>
                        <a:rPr lang="en-US" sz="1400" dirty="0">
                          <a:solidFill>
                            <a:srgbClr val="7030A0"/>
                          </a:solidFill>
                          <a:latin typeface="Arial" panose="020B0604020202020204" pitchFamily="34" charset="0"/>
                          <a:cs typeface="Arial" panose="020B0604020202020204" pitchFamily="34" charset="0"/>
                        </a:rPr>
                        <a:t>Fiscal Year</a:t>
                      </a:r>
                    </a:p>
                  </a:txBody>
                  <a:tcPr/>
                </a:tc>
                <a:tc>
                  <a:txBody>
                    <a:bodyPr/>
                    <a:lstStyle/>
                    <a:p>
                      <a:pPr algn="ctr"/>
                      <a:r>
                        <a:rPr lang="en-US" sz="1400" dirty="0">
                          <a:solidFill>
                            <a:srgbClr val="7030A0"/>
                          </a:solidFill>
                          <a:latin typeface="Arial" panose="020B0604020202020204" pitchFamily="34" charset="0"/>
                          <a:cs typeface="Arial" panose="020B0604020202020204" pitchFamily="34" charset="0"/>
                        </a:rPr>
                        <a:t>NIH Total  Obligations</a:t>
                      </a:r>
                    </a:p>
                  </a:txBody>
                  <a:tcPr/>
                </a:tc>
                <a:tc>
                  <a:txBody>
                    <a:bodyPr/>
                    <a:lstStyle/>
                    <a:p>
                      <a:pPr algn="ctr"/>
                      <a:r>
                        <a:rPr lang="en-US" sz="1400" dirty="0">
                          <a:solidFill>
                            <a:srgbClr val="7030A0"/>
                          </a:solidFill>
                          <a:latin typeface="Arial" panose="020B0604020202020204" pitchFamily="34" charset="0"/>
                          <a:cs typeface="Arial" panose="020B0604020202020204" pitchFamily="34" charset="0"/>
                        </a:rPr>
                        <a:t>Total Obligations to Small Businesses</a:t>
                      </a:r>
                    </a:p>
                  </a:txBody>
                  <a:tcPr/>
                </a:tc>
                <a:tc>
                  <a:txBody>
                    <a:bodyPr/>
                    <a:lstStyle/>
                    <a:p>
                      <a:pPr algn="ctr"/>
                      <a:r>
                        <a:rPr lang="en-US" sz="1400" dirty="0">
                          <a:solidFill>
                            <a:srgbClr val="7030A0"/>
                          </a:solidFill>
                          <a:latin typeface="Arial" panose="020B0604020202020204" pitchFamily="34" charset="0"/>
                          <a:cs typeface="Arial" panose="020B0604020202020204" pitchFamily="34" charset="0"/>
                        </a:rPr>
                        <a:t>Percentage to Small Businesses</a:t>
                      </a:r>
                    </a:p>
                  </a:txBody>
                  <a:tcPr/>
                </a:tc>
                <a:tc>
                  <a:txBody>
                    <a:bodyPr/>
                    <a:lstStyle/>
                    <a:p>
                      <a:pPr algn="ctr"/>
                      <a:r>
                        <a:rPr lang="en-US" sz="1400" dirty="0">
                          <a:solidFill>
                            <a:srgbClr val="7030A0"/>
                          </a:solidFill>
                          <a:latin typeface="Arial" panose="020B0604020202020204" pitchFamily="34" charset="0"/>
                          <a:cs typeface="Arial" panose="020B0604020202020204" pitchFamily="34" charset="0"/>
                        </a:rPr>
                        <a:t>Total Obligations to HBCUs</a:t>
                      </a:r>
                    </a:p>
                  </a:txBody>
                  <a:tcPr/>
                </a:tc>
                <a:tc>
                  <a:txBody>
                    <a:bodyPr/>
                    <a:lstStyle/>
                    <a:p>
                      <a:pPr algn="ctr"/>
                      <a:r>
                        <a:rPr lang="en-US" sz="1400" dirty="0">
                          <a:solidFill>
                            <a:srgbClr val="7030A0"/>
                          </a:solidFill>
                          <a:latin typeface="Arial" panose="020B0604020202020204" pitchFamily="34" charset="0"/>
                          <a:cs typeface="Arial" panose="020B0604020202020204" pitchFamily="34" charset="0"/>
                        </a:rPr>
                        <a:t>Percentage to HBCUs</a:t>
                      </a:r>
                    </a:p>
                  </a:txBody>
                  <a:tcPr/>
                </a:tc>
                <a:extLst>
                  <a:ext uri="{0D108BD9-81ED-4DB2-BD59-A6C34878D82A}">
                    <a16:rowId xmlns:a16="http://schemas.microsoft.com/office/drawing/2014/main" val="3338646591"/>
                  </a:ext>
                </a:extLst>
              </a:tr>
              <a:tr h="410212">
                <a:tc>
                  <a:txBody>
                    <a:bodyPr/>
                    <a:lstStyle/>
                    <a:p>
                      <a:pPr algn="ctr"/>
                      <a:r>
                        <a:rPr lang="en-US" sz="1400" b="1" dirty="0">
                          <a:latin typeface="Arial" panose="020B0604020202020204" pitchFamily="34" charset="0"/>
                          <a:cs typeface="Arial" panose="020B0604020202020204" pitchFamily="34" charset="0"/>
                        </a:rPr>
                        <a:t>2017</a:t>
                      </a:r>
                    </a:p>
                  </a:txBody>
                  <a:tcPr/>
                </a:tc>
                <a:tc>
                  <a:txBody>
                    <a:bodyPr/>
                    <a:lstStyle/>
                    <a:p>
                      <a:pPr algn="ctr"/>
                      <a:r>
                        <a:rPr lang="en-US" sz="1400" dirty="0">
                          <a:latin typeface="Arial" panose="020B0604020202020204" pitchFamily="34" charset="0"/>
                          <a:cs typeface="Arial" panose="020B0604020202020204" pitchFamily="34" charset="0"/>
                        </a:rPr>
                        <a:t>$5,320,833,321.03</a:t>
                      </a:r>
                    </a:p>
                  </a:txBody>
                  <a:tcPr/>
                </a:tc>
                <a:tc>
                  <a:txBody>
                    <a:bodyPr/>
                    <a:lstStyle/>
                    <a:p>
                      <a:pPr algn="ctr"/>
                      <a:r>
                        <a:rPr lang="en-US" sz="1400" dirty="0">
                          <a:latin typeface="Arial" panose="020B0604020202020204" pitchFamily="34" charset="0"/>
                          <a:cs typeface="Arial" panose="020B0604020202020204" pitchFamily="34" charset="0"/>
                        </a:rPr>
                        <a:t>$1,417,546,692.49</a:t>
                      </a:r>
                    </a:p>
                  </a:txBody>
                  <a:tcPr/>
                </a:tc>
                <a:tc>
                  <a:txBody>
                    <a:bodyPr/>
                    <a:lstStyle/>
                    <a:p>
                      <a:pPr algn="ctr"/>
                      <a:r>
                        <a:rPr lang="en-US" sz="1400" dirty="0">
                          <a:latin typeface="Arial" panose="020B0604020202020204" pitchFamily="34" charset="0"/>
                          <a:cs typeface="Arial" panose="020B0604020202020204" pitchFamily="34" charset="0"/>
                        </a:rPr>
                        <a:t>26.64%</a:t>
                      </a:r>
                    </a:p>
                  </a:txBody>
                  <a:tcPr/>
                </a:tc>
                <a:tc>
                  <a:txBody>
                    <a:bodyPr/>
                    <a:lstStyle/>
                    <a:p>
                      <a:pPr algn="ctr"/>
                      <a:r>
                        <a:rPr lang="en-US" sz="1400" dirty="0">
                          <a:latin typeface="Arial" panose="020B0604020202020204" pitchFamily="34" charset="0"/>
                          <a:cs typeface="Arial" panose="020B0604020202020204" pitchFamily="34" charset="0"/>
                        </a:rPr>
                        <a:t>$3,449,983.00</a:t>
                      </a:r>
                    </a:p>
                  </a:txBody>
                  <a:tcPr/>
                </a:tc>
                <a:tc>
                  <a:txBody>
                    <a:bodyPr/>
                    <a:lstStyle/>
                    <a:p>
                      <a:pPr algn="ctr"/>
                      <a:r>
                        <a:rPr lang="en-US" sz="1400" dirty="0">
                          <a:latin typeface="Arial" panose="020B0604020202020204" pitchFamily="34" charset="0"/>
                          <a:cs typeface="Arial" panose="020B0604020202020204" pitchFamily="34" charset="0"/>
                        </a:rPr>
                        <a:t>0.06%</a:t>
                      </a:r>
                    </a:p>
                  </a:txBody>
                  <a:tcPr/>
                </a:tc>
                <a:extLst>
                  <a:ext uri="{0D108BD9-81ED-4DB2-BD59-A6C34878D82A}">
                    <a16:rowId xmlns:a16="http://schemas.microsoft.com/office/drawing/2014/main" val="440377156"/>
                  </a:ext>
                </a:extLst>
              </a:tr>
              <a:tr h="410212">
                <a:tc>
                  <a:txBody>
                    <a:bodyPr/>
                    <a:lstStyle/>
                    <a:p>
                      <a:pPr algn="ctr"/>
                      <a:r>
                        <a:rPr lang="en-US" sz="1400" b="1" dirty="0">
                          <a:latin typeface="Arial" panose="020B0604020202020204" pitchFamily="34" charset="0"/>
                          <a:cs typeface="Arial" panose="020B0604020202020204" pitchFamily="34" charset="0"/>
                        </a:rPr>
                        <a:t>2018</a:t>
                      </a:r>
                    </a:p>
                  </a:txBody>
                  <a:tcPr/>
                </a:tc>
                <a:tc>
                  <a:txBody>
                    <a:bodyPr/>
                    <a:lstStyle/>
                    <a:p>
                      <a:pPr algn="ctr"/>
                      <a:r>
                        <a:rPr lang="en-US" sz="1400" dirty="0">
                          <a:latin typeface="Arial" panose="020B0604020202020204" pitchFamily="34" charset="0"/>
                          <a:cs typeface="Arial" panose="020B0604020202020204" pitchFamily="34" charset="0"/>
                        </a:rPr>
                        <a:t>$5,265,699,477.77</a:t>
                      </a:r>
                    </a:p>
                  </a:txBody>
                  <a:tcPr/>
                </a:tc>
                <a:tc>
                  <a:txBody>
                    <a:bodyPr/>
                    <a:lstStyle/>
                    <a:p>
                      <a:pPr algn="ctr"/>
                      <a:r>
                        <a:rPr lang="en-US" sz="1400" dirty="0">
                          <a:latin typeface="Arial" panose="020B0604020202020204" pitchFamily="34" charset="0"/>
                          <a:cs typeface="Arial" panose="020B0604020202020204" pitchFamily="34" charset="0"/>
                        </a:rPr>
                        <a:t>$1,547,213,485.70</a:t>
                      </a:r>
                    </a:p>
                  </a:txBody>
                  <a:tcPr/>
                </a:tc>
                <a:tc>
                  <a:txBody>
                    <a:bodyPr/>
                    <a:lstStyle/>
                    <a:p>
                      <a:pPr algn="ctr"/>
                      <a:r>
                        <a:rPr lang="en-US" sz="1400" dirty="0">
                          <a:latin typeface="Arial" panose="020B0604020202020204" pitchFamily="34" charset="0"/>
                          <a:cs typeface="Arial" panose="020B0604020202020204" pitchFamily="34" charset="0"/>
                        </a:rPr>
                        <a:t>29.38%</a:t>
                      </a:r>
                    </a:p>
                  </a:txBody>
                  <a:tcPr/>
                </a:tc>
                <a:tc>
                  <a:txBody>
                    <a:bodyPr/>
                    <a:lstStyle/>
                    <a:p>
                      <a:pPr algn="ctr"/>
                      <a:r>
                        <a:rPr lang="en-US" sz="1400" dirty="0">
                          <a:latin typeface="Arial" panose="020B0604020202020204" pitchFamily="34" charset="0"/>
                          <a:cs typeface="Arial" panose="020B0604020202020204" pitchFamily="34" charset="0"/>
                        </a:rPr>
                        <a:t>$2,155,978.40</a:t>
                      </a:r>
                    </a:p>
                  </a:txBody>
                  <a:tcPr/>
                </a:tc>
                <a:tc>
                  <a:txBody>
                    <a:bodyPr/>
                    <a:lstStyle/>
                    <a:p>
                      <a:pPr algn="ctr"/>
                      <a:r>
                        <a:rPr lang="en-US" sz="1400" dirty="0">
                          <a:latin typeface="Arial" panose="020B0604020202020204" pitchFamily="34" charset="0"/>
                          <a:cs typeface="Arial" panose="020B0604020202020204" pitchFamily="34" charset="0"/>
                        </a:rPr>
                        <a:t>0.04%</a:t>
                      </a:r>
                    </a:p>
                  </a:txBody>
                  <a:tcPr/>
                </a:tc>
                <a:extLst>
                  <a:ext uri="{0D108BD9-81ED-4DB2-BD59-A6C34878D82A}">
                    <a16:rowId xmlns:a16="http://schemas.microsoft.com/office/drawing/2014/main" val="155366578"/>
                  </a:ext>
                </a:extLst>
              </a:tr>
              <a:tr h="410212">
                <a:tc>
                  <a:txBody>
                    <a:bodyPr/>
                    <a:lstStyle/>
                    <a:p>
                      <a:pPr algn="ctr"/>
                      <a:r>
                        <a:rPr lang="en-US" sz="1400" b="1" dirty="0">
                          <a:latin typeface="Arial" panose="020B0604020202020204" pitchFamily="34" charset="0"/>
                          <a:cs typeface="Arial" panose="020B0604020202020204" pitchFamily="34" charset="0"/>
                        </a:rPr>
                        <a:t>2019</a:t>
                      </a:r>
                    </a:p>
                  </a:txBody>
                  <a:tcPr/>
                </a:tc>
                <a:tc>
                  <a:txBody>
                    <a:bodyPr/>
                    <a:lstStyle/>
                    <a:p>
                      <a:pPr algn="ctr"/>
                      <a:r>
                        <a:rPr lang="en-US" sz="1400" dirty="0">
                          <a:latin typeface="Arial" panose="020B0604020202020204" pitchFamily="34" charset="0"/>
                          <a:cs typeface="Arial" panose="020B0604020202020204" pitchFamily="34" charset="0"/>
                        </a:rPr>
                        <a:t>$5,614,297,236.53</a:t>
                      </a:r>
                    </a:p>
                  </a:txBody>
                  <a:tcPr/>
                </a:tc>
                <a:tc>
                  <a:txBody>
                    <a:bodyPr/>
                    <a:lstStyle/>
                    <a:p>
                      <a:pPr algn="ctr"/>
                      <a:r>
                        <a:rPr lang="en-US" sz="1400" dirty="0">
                          <a:latin typeface="Arial" panose="020B0604020202020204" pitchFamily="34" charset="0"/>
                          <a:cs typeface="Arial" panose="020B0604020202020204" pitchFamily="34" charset="0"/>
                        </a:rPr>
                        <a:t>$1,732,748,926.67</a:t>
                      </a:r>
                    </a:p>
                  </a:txBody>
                  <a:tcPr/>
                </a:tc>
                <a:tc>
                  <a:txBody>
                    <a:bodyPr/>
                    <a:lstStyle/>
                    <a:p>
                      <a:pPr algn="ctr"/>
                      <a:r>
                        <a:rPr lang="en-US" sz="1400" dirty="0">
                          <a:latin typeface="Arial" panose="020B0604020202020204" pitchFamily="34" charset="0"/>
                          <a:cs typeface="Arial" panose="020B0604020202020204" pitchFamily="34" charset="0"/>
                        </a:rPr>
                        <a:t>30.86%</a:t>
                      </a:r>
                    </a:p>
                  </a:txBody>
                  <a:tcPr/>
                </a:tc>
                <a:tc>
                  <a:txBody>
                    <a:bodyPr/>
                    <a:lstStyle/>
                    <a:p>
                      <a:pPr algn="ctr"/>
                      <a:r>
                        <a:rPr lang="en-US" sz="1400" dirty="0">
                          <a:latin typeface="Arial" panose="020B0604020202020204" pitchFamily="34" charset="0"/>
                          <a:cs typeface="Arial" panose="020B0604020202020204" pitchFamily="34" charset="0"/>
                        </a:rPr>
                        <a:t>$2,470,966.00</a:t>
                      </a:r>
                    </a:p>
                  </a:txBody>
                  <a:tcPr/>
                </a:tc>
                <a:tc>
                  <a:txBody>
                    <a:bodyPr/>
                    <a:lstStyle/>
                    <a:p>
                      <a:pPr algn="ctr"/>
                      <a:r>
                        <a:rPr lang="en-US" sz="1400" dirty="0">
                          <a:latin typeface="Arial" panose="020B0604020202020204" pitchFamily="34" charset="0"/>
                          <a:cs typeface="Arial" panose="020B0604020202020204" pitchFamily="34" charset="0"/>
                        </a:rPr>
                        <a:t>0.04%</a:t>
                      </a:r>
                    </a:p>
                  </a:txBody>
                  <a:tcPr/>
                </a:tc>
                <a:extLst>
                  <a:ext uri="{0D108BD9-81ED-4DB2-BD59-A6C34878D82A}">
                    <a16:rowId xmlns:a16="http://schemas.microsoft.com/office/drawing/2014/main" val="1476349186"/>
                  </a:ext>
                </a:extLst>
              </a:tr>
              <a:tr h="410212">
                <a:tc>
                  <a:txBody>
                    <a:bodyPr/>
                    <a:lstStyle/>
                    <a:p>
                      <a:pPr algn="ctr"/>
                      <a:r>
                        <a:rPr lang="en-US" sz="1400" b="1" dirty="0">
                          <a:latin typeface="Arial" panose="020B0604020202020204" pitchFamily="34" charset="0"/>
                          <a:cs typeface="Arial" panose="020B0604020202020204" pitchFamily="34" charset="0"/>
                        </a:rPr>
                        <a:t>2020</a:t>
                      </a:r>
                    </a:p>
                  </a:txBody>
                  <a:tcPr/>
                </a:tc>
                <a:tc>
                  <a:txBody>
                    <a:bodyPr/>
                    <a:lstStyle/>
                    <a:p>
                      <a:pPr algn="ctr"/>
                      <a:r>
                        <a:rPr lang="en-US" sz="1400" dirty="0">
                          <a:latin typeface="Arial" panose="020B0604020202020204" pitchFamily="34" charset="0"/>
                          <a:cs typeface="Arial" panose="020B0604020202020204" pitchFamily="34" charset="0"/>
                        </a:rPr>
                        <a:t>$7,369,677,941.16</a:t>
                      </a:r>
                    </a:p>
                  </a:txBody>
                  <a:tcPr/>
                </a:tc>
                <a:tc>
                  <a:txBody>
                    <a:bodyPr/>
                    <a:lstStyle/>
                    <a:p>
                      <a:pPr algn="ctr"/>
                      <a:r>
                        <a:rPr lang="en-US" sz="1400" dirty="0">
                          <a:latin typeface="Arial" panose="020B0604020202020204" pitchFamily="34" charset="0"/>
                          <a:cs typeface="Arial" panose="020B0604020202020204" pitchFamily="34" charset="0"/>
                        </a:rPr>
                        <a:t>$2,339,738,412.78</a:t>
                      </a:r>
                    </a:p>
                  </a:txBody>
                  <a:tcPr/>
                </a:tc>
                <a:tc>
                  <a:txBody>
                    <a:bodyPr/>
                    <a:lstStyle/>
                    <a:p>
                      <a:pPr algn="ctr"/>
                      <a:r>
                        <a:rPr lang="en-US" sz="1400" dirty="0">
                          <a:latin typeface="Arial" panose="020B0604020202020204" pitchFamily="34" charset="0"/>
                          <a:cs typeface="Arial" panose="020B0604020202020204" pitchFamily="34" charset="0"/>
                        </a:rPr>
                        <a:t>31.75%</a:t>
                      </a:r>
                    </a:p>
                  </a:txBody>
                  <a:tcPr/>
                </a:tc>
                <a:tc>
                  <a:txBody>
                    <a:bodyPr/>
                    <a:lstStyle/>
                    <a:p>
                      <a:pPr algn="ctr"/>
                      <a:r>
                        <a:rPr lang="en-US" sz="1400" dirty="0">
                          <a:latin typeface="Arial" panose="020B0604020202020204" pitchFamily="34" charset="0"/>
                          <a:cs typeface="Arial" panose="020B0604020202020204" pitchFamily="34" charset="0"/>
                        </a:rPr>
                        <a:t>$2,505,090.00</a:t>
                      </a:r>
                    </a:p>
                  </a:txBody>
                  <a:tcPr/>
                </a:tc>
                <a:tc>
                  <a:txBody>
                    <a:bodyPr/>
                    <a:lstStyle/>
                    <a:p>
                      <a:pPr algn="ctr"/>
                      <a:r>
                        <a:rPr lang="en-US" sz="1400" dirty="0">
                          <a:latin typeface="Arial" panose="020B0604020202020204" pitchFamily="34" charset="0"/>
                          <a:cs typeface="Arial" panose="020B0604020202020204" pitchFamily="34" charset="0"/>
                        </a:rPr>
                        <a:t>0.03%</a:t>
                      </a:r>
                    </a:p>
                  </a:txBody>
                  <a:tcPr/>
                </a:tc>
                <a:extLst>
                  <a:ext uri="{0D108BD9-81ED-4DB2-BD59-A6C34878D82A}">
                    <a16:rowId xmlns:a16="http://schemas.microsoft.com/office/drawing/2014/main" val="210670182"/>
                  </a:ext>
                </a:extLst>
              </a:tr>
              <a:tr h="410212">
                <a:tc>
                  <a:txBody>
                    <a:bodyPr/>
                    <a:lstStyle/>
                    <a:p>
                      <a:pPr algn="ctr"/>
                      <a:r>
                        <a:rPr lang="en-US" sz="1400" b="1" dirty="0">
                          <a:latin typeface="Arial" panose="020B0604020202020204" pitchFamily="34" charset="0"/>
                          <a:cs typeface="Arial" panose="020B0604020202020204" pitchFamily="34" charset="0"/>
                        </a:rPr>
                        <a:t>2021</a:t>
                      </a:r>
                    </a:p>
                  </a:txBody>
                  <a:tcPr/>
                </a:tc>
                <a:tc>
                  <a:txBody>
                    <a:bodyPr/>
                    <a:lstStyle/>
                    <a:p>
                      <a:pPr algn="ctr"/>
                      <a:r>
                        <a:rPr lang="en-US" sz="1400" dirty="0">
                          <a:latin typeface="Arial" panose="020B0604020202020204" pitchFamily="34" charset="0"/>
                          <a:cs typeface="Arial" panose="020B0604020202020204" pitchFamily="34" charset="0"/>
                        </a:rPr>
                        <a:t>$7,568,116,864.96</a:t>
                      </a:r>
                    </a:p>
                  </a:txBody>
                  <a:tcPr/>
                </a:tc>
                <a:tc>
                  <a:txBody>
                    <a:bodyPr/>
                    <a:lstStyle/>
                    <a:p>
                      <a:pPr algn="ctr"/>
                      <a:r>
                        <a:rPr lang="en-US" sz="1400" dirty="0">
                          <a:latin typeface="Arial" panose="020B0604020202020204" pitchFamily="34" charset="0"/>
                          <a:cs typeface="Arial" panose="020B0604020202020204" pitchFamily="34" charset="0"/>
                        </a:rPr>
                        <a:t>$2,447,800,218.36</a:t>
                      </a:r>
                    </a:p>
                  </a:txBody>
                  <a:tcPr/>
                </a:tc>
                <a:tc>
                  <a:txBody>
                    <a:bodyPr/>
                    <a:lstStyle/>
                    <a:p>
                      <a:pPr algn="ctr"/>
                      <a:r>
                        <a:rPr lang="en-US" sz="1400" dirty="0">
                          <a:latin typeface="Arial" panose="020B0604020202020204" pitchFamily="34" charset="0"/>
                          <a:cs typeface="Arial" panose="020B0604020202020204" pitchFamily="34" charset="0"/>
                        </a:rPr>
                        <a:t>32.34%</a:t>
                      </a:r>
                    </a:p>
                  </a:txBody>
                  <a:tcPr/>
                </a:tc>
                <a:tc>
                  <a:txBody>
                    <a:bodyPr/>
                    <a:lstStyle/>
                    <a:p>
                      <a:pPr algn="ctr"/>
                      <a:r>
                        <a:rPr lang="en-US" sz="1400" dirty="0">
                          <a:latin typeface="Arial" panose="020B0604020202020204" pitchFamily="34" charset="0"/>
                          <a:cs typeface="Arial" panose="020B0604020202020204" pitchFamily="34" charset="0"/>
                        </a:rPr>
                        <a:t>$2,617,663.00</a:t>
                      </a:r>
                    </a:p>
                  </a:txBody>
                  <a:tcPr/>
                </a:tc>
                <a:tc>
                  <a:txBody>
                    <a:bodyPr/>
                    <a:lstStyle/>
                    <a:p>
                      <a:pPr algn="ctr"/>
                      <a:r>
                        <a:rPr lang="en-US" sz="1400" dirty="0">
                          <a:latin typeface="Arial" panose="020B0604020202020204" pitchFamily="34" charset="0"/>
                          <a:cs typeface="Arial" panose="020B0604020202020204" pitchFamily="34" charset="0"/>
                        </a:rPr>
                        <a:t>0.03%</a:t>
                      </a:r>
                    </a:p>
                  </a:txBody>
                  <a:tcPr/>
                </a:tc>
                <a:extLst>
                  <a:ext uri="{0D108BD9-81ED-4DB2-BD59-A6C34878D82A}">
                    <a16:rowId xmlns:a16="http://schemas.microsoft.com/office/drawing/2014/main" val="1352998709"/>
                  </a:ext>
                </a:extLst>
              </a:tr>
              <a:tr h="410212">
                <a:tc>
                  <a:txBody>
                    <a:bodyPr/>
                    <a:lstStyle/>
                    <a:p>
                      <a:pPr algn="ctr"/>
                      <a:r>
                        <a:rPr lang="en-US" sz="1400" b="1" dirty="0">
                          <a:latin typeface="Arial" panose="020B0604020202020204" pitchFamily="34" charset="0"/>
                          <a:cs typeface="Arial" panose="020B0604020202020204" pitchFamily="34" charset="0"/>
                        </a:rPr>
                        <a:t>2022</a:t>
                      </a:r>
                    </a:p>
                  </a:txBody>
                  <a:tcPr/>
                </a:tc>
                <a:tc>
                  <a:txBody>
                    <a:bodyPr/>
                    <a:lstStyle/>
                    <a:p>
                      <a:pPr algn="ctr"/>
                      <a:r>
                        <a:rPr lang="en-US" sz="1400" dirty="0">
                          <a:latin typeface="Arial" panose="020B0604020202020204" pitchFamily="34" charset="0"/>
                          <a:cs typeface="Arial" panose="020B0604020202020204" pitchFamily="34" charset="0"/>
                        </a:rPr>
                        <a:t>$8,512,034,558.00</a:t>
                      </a:r>
                    </a:p>
                  </a:txBody>
                  <a:tcPr/>
                </a:tc>
                <a:tc>
                  <a:txBody>
                    <a:bodyPr/>
                    <a:lstStyle/>
                    <a:p>
                      <a:pPr algn="ctr"/>
                      <a:r>
                        <a:rPr lang="en-US" sz="1400" dirty="0">
                          <a:latin typeface="Arial" panose="020B0604020202020204" pitchFamily="34" charset="0"/>
                          <a:cs typeface="Arial" panose="020B0604020202020204" pitchFamily="34" charset="0"/>
                        </a:rPr>
                        <a:t>$2,611,336,298.00</a:t>
                      </a:r>
                    </a:p>
                  </a:txBody>
                  <a:tcPr/>
                </a:tc>
                <a:tc>
                  <a:txBody>
                    <a:bodyPr/>
                    <a:lstStyle/>
                    <a:p>
                      <a:pPr algn="ctr"/>
                      <a:r>
                        <a:rPr lang="en-US" sz="1400" dirty="0">
                          <a:latin typeface="Arial" panose="020B0604020202020204" pitchFamily="34" charset="0"/>
                          <a:cs typeface="Arial" panose="020B0604020202020204" pitchFamily="34" charset="0"/>
                        </a:rPr>
                        <a:t>30.68%</a:t>
                      </a:r>
                    </a:p>
                  </a:txBody>
                  <a:tcPr/>
                </a:tc>
                <a:tc>
                  <a:txBody>
                    <a:bodyPr/>
                    <a:lstStyle/>
                    <a:p>
                      <a:pPr algn="ctr"/>
                      <a:r>
                        <a:rPr lang="en-US" sz="1400" dirty="0">
                          <a:latin typeface="Arial" panose="020B0604020202020204" pitchFamily="34" charset="0"/>
                          <a:cs typeface="Arial" panose="020B0604020202020204" pitchFamily="34" charset="0"/>
                        </a:rPr>
                        <a:t>$3,247,305.00</a:t>
                      </a:r>
                    </a:p>
                  </a:txBody>
                  <a:tcPr/>
                </a:tc>
                <a:tc>
                  <a:txBody>
                    <a:bodyPr/>
                    <a:lstStyle/>
                    <a:p>
                      <a:pPr algn="ctr"/>
                      <a:r>
                        <a:rPr lang="en-US" sz="1400" dirty="0">
                          <a:latin typeface="Arial" panose="020B0604020202020204" pitchFamily="34" charset="0"/>
                          <a:cs typeface="Arial" panose="020B0604020202020204" pitchFamily="34" charset="0"/>
                        </a:rPr>
                        <a:t>0.04%</a:t>
                      </a:r>
                    </a:p>
                  </a:txBody>
                  <a:tcPr/>
                </a:tc>
                <a:extLst>
                  <a:ext uri="{0D108BD9-81ED-4DB2-BD59-A6C34878D82A}">
                    <a16:rowId xmlns:a16="http://schemas.microsoft.com/office/drawing/2014/main" val="2793720658"/>
                  </a:ext>
                </a:extLst>
              </a:tr>
              <a:tr h="410212">
                <a:tc>
                  <a:txBody>
                    <a:bodyPr/>
                    <a:lstStyle/>
                    <a:p>
                      <a:pPr algn="ctr"/>
                      <a:r>
                        <a:rPr lang="en-US" sz="1400" b="1" dirty="0">
                          <a:latin typeface="Arial" panose="020B0604020202020204" pitchFamily="34" charset="0"/>
                          <a:cs typeface="Arial" panose="020B0604020202020204" pitchFamily="34" charset="0"/>
                        </a:rPr>
                        <a:t>2023</a:t>
                      </a:r>
                    </a:p>
                  </a:txBody>
                  <a:tcPr/>
                </a:tc>
                <a:tc>
                  <a:txBody>
                    <a:bodyPr/>
                    <a:lstStyle/>
                    <a:p>
                      <a:pPr algn="ctr"/>
                      <a:r>
                        <a:rPr lang="en-US" sz="1400" dirty="0">
                          <a:latin typeface="Arial" panose="020B0604020202020204" pitchFamily="34" charset="0"/>
                          <a:cs typeface="Arial" panose="020B0604020202020204" pitchFamily="34" charset="0"/>
                        </a:rPr>
                        <a:t>$8,006,001,655.36</a:t>
                      </a:r>
                    </a:p>
                  </a:txBody>
                  <a:tcPr/>
                </a:tc>
                <a:tc>
                  <a:txBody>
                    <a:bodyPr/>
                    <a:lstStyle/>
                    <a:p>
                      <a:pPr algn="ctr"/>
                      <a:r>
                        <a:rPr lang="en-US" sz="1400" dirty="0">
                          <a:latin typeface="Arial" panose="020B0604020202020204" pitchFamily="34" charset="0"/>
                          <a:cs typeface="Arial" panose="020B0604020202020204" pitchFamily="34" charset="0"/>
                        </a:rPr>
                        <a:t>$2,538,519,353.38</a:t>
                      </a:r>
                    </a:p>
                  </a:txBody>
                  <a:tcPr/>
                </a:tc>
                <a:tc>
                  <a:txBody>
                    <a:bodyPr/>
                    <a:lstStyle/>
                    <a:p>
                      <a:pPr algn="ctr"/>
                      <a:r>
                        <a:rPr lang="en-US" sz="1400" dirty="0">
                          <a:latin typeface="Arial" panose="020B0604020202020204" pitchFamily="34" charset="0"/>
                          <a:cs typeface="Arial" panose="020B0604020202020204" pitchFamily="34" charset="0"/>
                        </a:rPr>
                        <a:t>31.71%</a:t>
                      </a:r>
                    </a:p>
                  </a:txBody>
                  <a:tcPr/>
                </a:tc>
                <a:tc>
                  <a:txBody>
                    <a:bodyPr/>
                    <a:lstStyle/>
                    <a:p>
                      <a:pPr algn="ctr"/>
                      <a:r>
                        <a:rPr lang="en-US" sz="1400" dirty="0">
                          <a:latin typeface="Arial" panose="020B0604020202020204" pitchFamily="34" charset="0"/>
                          <a:cs typeface="Arial" panose="020B0604020202020204" pitchFamily="34" charset="0"/>
                        </a:rPr>
                        <a:t>5,307,316.90</a:t>
                      </a:r>
                    </a:p>
                  </a:txBody>
                  <a:tcPr/>
                </a:tc>
                <a:tc>
                  <a:txBody>
                    <a:bodyPr/>
                    <a:lstStyle/>
                    <a:p>
                      <a:pPr algn="ctr"/>
                      <a:r>
                        <a:rPr lang="en-US" sz="1400" dirty="0">
                          <a:latin typeface="Arial" panose="020B0604020202020204" pitchFamily="34" charset="0"/>
                          <a:cs typeface="Arial" panose="020B0604020202020204" pitchFamily="34" charset="0"/>
                        </a:rPr>
                        <a:t>0.07%</a:t>
                      </a:r>
                    </a:p>
                  </a:txBody>
                  <a:tcPr/>
                </a:tc>
                <a:extLst>
                  <a:ext uri="{0D108BD9-81ED-4DB2-BD59-A6C34878D82A}">
                    <a16:rowId xmlns:a16="http://schemas.microsoft.com/office/drawing/2014/main" val="503983081"/>
                  </a:ext>
                </a:extLst>
              </a:tr>
            </a:tbl>
          </a:graphicData>
        </a:graphic>
      </p:graphicFrame>
      <p:sp>
        <p:nvSpPr>
          <p:cNvPr id="5" name="TextBox 4">
            <a:extLst>
              <a:ext uri="{FF2B5EF4-FFF2-40B4-BE49-F238E27FC236}">
                <a16:creationId xmlns:a16="http://schemas.microsoft.com/office/drawing/2014/main" id="{2EB3E6D3-60F1-4D53-BCB3-DA87B3D46406}"/>
              </a:ext>
            </a:extLst>
          </p:cNvPr>
          <p:cNvSpPr txBox="1"/>
          <p:nvPr/>
        </p:nvSpPr>
        <p:spPr>
          <a:xfrm>
            <a:off x="685800" y="6060058"/>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Obligations to HBCUs continue to be below 1%.</a:t>
            </a:r>
          </a:p>
        </p:txBody>
      </p:sp>
      <p:pic>
        <p:nvPicPr>
          <p:cNvPr id="2" name="Picture 1" descr="Logo&#10;&#10;Description automatically generated">
            <a:extLst>
              <a:ext uri="{FF2B5EF4-FFF2-40B4-BE49-F238E27FC236}">
                <a16:creationId xmlns:a16="http://schemas.microsoft.com/office/drawing/2014/main" id="{832592E4-A3CF-5E1E-8206-B0E47CAC3F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406" y="-40354"/>
            <a:ext cx="1313143" cy="958239"/>
          </a:xfrm>
          <a:prstGeom prst="rect">
            <a:avLst/>
          </a:prstGeom>
        </p:spPr>
      </p:pic>
    </p:spTree>
    <p:extLst>
      <p:ext uri="{BB962C8B-B14F-4D97-AF65-F5344CB8AC3E}">
        <p14:creationId xmlns:p14="http://schemas.microsoft.com/office/powerpoint/2010/main" val="1483095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04800" y="1752600"/>
            <a:ext cx="8610600" cy="4343400"/>
          </a:xfrm>
        </p:spPr>
        <p:txBody>
          <a:bodyPr>
            <a:normAutofit/>
          </a:bodyPr>
          <a:lstStyle/>
          <a:p>
            <a:pPr lvl="0">
              <a:buClr>
                <a:srgbClr val="800080"/>
              </a:buClr>
              <a:defRPr/>
            </a:pPr>
            <a:endParaRPr lang="en-US" sz="2400" dirty="0">
              <a:solidFill>
                <a:srgbClr val="000000"/>
              </a:solidFill>
              <a:latin typeface="Sitka Banner" panose="02000505000000020004" pitchFamily="2" charset="0"/>
            </a:endParaRPr>
          </a:p>
          <a:p>
            <a:pPr marL="0" indent="0">
              <a:buClr>
                <a:srgbClr val="800080"/>
              </a:buClr>
              <a:buNone/>
              <a:defRPr/>
            </a:pPr>
            <a:endParaRPr lang="en-US" sz="2400" dirty="0"/>
          </a:p>
          <a:p>
            <a:pPr>
              <a:buClr>
                <a:srgbClr val="800080"/>
              </a:buClr>
              <a:defRPr/>
            </a:pPr>
            <a:endParaRPr lang="en-US" sz="2400" dirty="0"/>
          </a:p>
          <a:p>
            <a:pPr>
              <a:buClr>
                <a:srgbClr val="800080"/>
              </a:buClr>
              <a:defRPr/>
            </a:pPr>
            <a:endParaRPr lang="en-US" sz="2400" dirty="0"/>
          </a:p>
          <a:p>
            <a:pPr>
              <a:buClr>
                <a:srgbClr val="800080"/>
              </a:buClr>
              <a:defRPr/>
            </a:pPr>
            <a:endParaRPr lang="en-US" sz="2400" dirty="0"/>
          </a:p>
          <a:p>
            <a:pPr marL="342900" lvl="1" indent="-342900">
              <a:buClr>
                <a:srgbClr val="009ACD"/>
              </a:buClr>
              <a:buSzPct val="110000"/>
              <a:buFont typeface="Wingdings" pitchFamily="2" charset="2"/>
              <a:buChar char="Ø"/>
              <a:defRPr/>
            </a:pPr>
            <a:endParaRPr lang="en-US" sz="2200" dirty="0"/>
          </a:p>
          <a:p>
            <a:pPr marL="0" indent="0">
              <a:buFont typeface="Wingdings" pitchFamily="2" charset="2"/>
              <a:buNone/>
              <a:defRPr/>
            </a:pPr>
            <a:endParaRPr lang="en-US" sz="2200" dirty="0"/>
          </a:p>
          <a:p>
            <a:pPr>
              <a:defRPr/>
            </a:pPr>
            <a:endParaRPr lang="en-US" dirty="0"/>
          </a:p>
        </p:txBody>
      </p:sp>
      <p:graphicFrame>
        <p:nvGraphicFramePr>
          <p:cNvPr id="3" name="Table 3">
            <a:extLst>
              <a:ext uri="{FF2B5EF4-FFF2-40B4-BE49-F238E27FC236}">
                <a16:creationId xmlns:a16="http://schemas.microsoft.com/office/drawing/2014/main" id="{3BADF17B-7774-41F3-911B-A5502557DD7A}"/>
              </a:ext>
            </a:extLst>
          </p:cNvPr>
          <p:cNvGraphicFramePr>
            <a:graphicFrameLocks noGrp="1"/>
          </p:cNvGraphicFramePr>
          <p:nvPr>
            <p:extLst>
              <p:ext uri="{D42A27DB-BD31-4B8C-83A1-F6EECF244321}">
                <p14:modId xmlns:p14="http://schemas.microsoft.com/office/powerpoint/2010/main" val="1035319804"/>
              </p:ext>
            </p:extLst>
          </p:nvPr>
        </p:nvGraphicFramePr>
        <p:xfrm>
          <a:off x="1010638" y="2347810"/>
          <a:ext cx="7122724" cy="2890520"/>
        </p:xfrm>
        <a:graphic>
          <a:graphicData uri="http://schemas.openxmlformats.org/drawingml/2006/table">
            <a:tbl>
              <a:tblPr firstRow="1" bandRow="1">
                <a:tableStyleId>{5C22544A-7EE6-4342-B048-85BDC9FD1C3A}</a:tableStyleId>
              </a:tblPr>
              <a:tblGrid>
                <a:gridCol w="3565727">
                  <a:extLst>
                    <a:ext uri="{9D8B030D-6E8A-4147-A177-3AD203B41FA5}">
                      <a16:colId xmlns:a16="http://schemas.microsoft.com/office/drawing/2014/main" val="4079153319"/>
                    </a:ext>
                  </a:extLst>
                </a:gridCol>
                <a:gridCol w="3556997">
                  <a:extLst>
                    <a:ext uri="{9D8B030D-6E8A-4147-A177-3AD203B41FA5}">
                      <a16:colId xmlns:a16="http://schemas.microsoft.com/office/drawing/2014/main" val="4163327550"/>
                    </a:ext>
                  </a:extLst>
                </a:gridCol>
              </a:tblGrid>
              <a:tr h="370840">
                <a:tc>
                  <a:txBody>
                    <a:bodyPr/>
                    <a:lstStyle/>
                    <a:p>
                      <a:pPr algn="ctr"/>
                      <a:r>
                        <a:rPr lang="en-US" sz="2000" dirty="0">
                          <a:solidFill>
                            <a:schemeClr val="tx1"/>
                          </a:solidFill>
                          <a:latin typeface="Arial" panose="020B0604020202020204" pitchFamily="34" charset="0"/>
                          <a:cs typeface="Arial" panose="020B0604020202020204" pitchFamily="34" charset="0"/>
                        </a:rPr>
                        <a:t>Vendor Name</a:t>
                      </a:r>
                    </a:p>
                  </a:txBody>
                  <a:tcPr/>
                </a:tc>
                <a:tc>
                  <a:txBody>
                    <a:bodyPr/>
                    <a:lstStyle/>
                    <a:p>
                      <a:pPr algn="ctr"/>
                      <a:r>
                        <a:rPr lang="en-US" sz="2000" dirty="0">
                          <a:solidFill>
                            <a:schemeClr val="tx1"/>
                          </a:solidFill>
                          <a:latin typeface="Arial" panose="020B0604020202020204" pitchFamily="34" charset="0"/>
                          <a:cs typeface="Arial" panose="020B0604020202020204" pitchFamily="34" charset="0"/>
                        </a:rPr>
                        <a:t>Total Obligations</a:t>
                      </a:r>
                    </a:p>
                  </a:txBody>
                  <a:tcPr/>
                </a:tc>
                <a:extLst>
                  <a:ext uri="{0D108BD9-81ED-4DB2-BD59-A6C34878D82A}">
                    <a16:rowId xmlns:a16="http://schemas.microsoft.com/office/drawing/2014/main" val="3343196258"/>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Tougaloo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College</a:t>
                      </a:r>
                    </a:p>
                  </a:txBody>
                  <a:tcPr/>
                </a:tc>
                <a:tc>
                  <a:txBody>
                    <a:bodyPr/>
                    <a:lstStyle/>
                    <a:p>
                      <a:pPr algn="ctr"/>
                      <a:r>
                        <a:rPr lang="en-US" sz="1800" dirty="0">
                          <a:latin typeface="Arial" panose="020B0604020202020204" pitchFamily="34" charset="0"/>
                          <a:cs typeface="Arial" panose="020B0604020202020204" pitchFamily="34" charset="0"/>
                        </a:rPr>
                        <a:t>$2,661,994.53</a:t>
                      </a:r>
                    </a:p>
                  </a:txBody>
                  <a:tcPr/>
                </a:tc>
                <a:extLst>
                  <a:ext uri="{0D108BD9-81ED-4DB2-BD59-A6C34878D82A}">
                    <a16:rowId xmlns:a16="http://schemas.microsoft.com/office/drawing/2014/main" val="35077487"/>
                  </a:ext>
                </a:extLst>
              </a:tr>
              <a:tr h="370840">
                <a:tc>
                  <a:txBody>
                    <a:bodyPr/>
                    <a:lstStyle/>
                    <a:p>
                      <a:pPr algn="ctr"/>
                      <a:r>
                        <a:rPr lang="en-US" sz="1800" dirty="0">
                          <a:latin typeface="Arial" panose="020B0604020202020204" pitchFamily="34" charset="0"/>
                          <a:cs typeface="Arial" panose="020B0604020202020204" pitchFamily="34" charset="0"/>
                        </a:rPr>
                        <a:t>Jackson State University</a:t>
                      </a:r>
                    </a:p>
                  </a:txBody>
                  <a:tcPr/>
                </a:tc>
                <a:tc>
                  <a:txBody>
                    <a:bodyPr/>
                    <a:lstStyle/>
                    <a:p>
                      <a:pPr algn="ctr"/>
                      <a:r>
                        <a:rPr lang="en-US" sz="1800" dirty="0">
                          <a:latin typeface="Arial" panose="020B0604020202020204" pitchFamily="34" charset="0"/>
                          <a:cs typeface="Arial" panose="020B0604020202020204" pitchFamily="34" charset="0"/>
                        </a:rPr>
                        <a:t>$2,211,052.37</a:t>
                      </a:r>
                    </a:p>
                  </a:txBody>
                  <a:tcPr/>
                </a:tc>
                <a:extLst>
                  <a:ext uri="{0D108BD9-81ED-4DB2-BD59-A6C34878D82A}">
                    <a16:rowId xmlns:a16="http://schemas.microsoft.com/office/drawing/2014/main" val="3614593151"/>
                  </a:ext>
                </a:extLst>
              </a:tr>
              <a:tr h="370840">
                <a:tc>
                  <a:txBody>
                    <a:bodyPr/>
                    <a:lstStyle/>
                    <a:p>
                      <a:pPr algn="ctr"/>
                      <a:r>
                        <a:rPr lang="en-US" sz="1800" dirty="0">
                          <a:latin typeface="Arial" panose="020B0604020202020204" pitchFamily="34" charset="0"/>
                          <a:cs typeface="Arial" panose="020B0604020202020204" pitchFamily="34" charset="0"/>
                        </a:rPr>
                        <a:t>North Carolina Agricultural Technical State University</a:t>
                      </a:r>
                    </a:p>
                  </a:txBody>
                  <a:tcPr/>
                </a:tc>
                <a:tc>
                  <a:txBody>
                    <a:bodyPr/>
                    <a:lstStyle/>
                    <a:p>
                      <a:pPr algn="ctr"/>
                      <a:r>
                        <a:rPr lang="en-US" sz="1800" dirty="0">
                          <a:latin typeface="Arial" panose="020B0604020202020204" pitchFamily="34" charset="0"/>
                          <a:cs typeface="Arial" panose="020B0604020202020204" pitchFamily="34" charset="0"/>
                        </a:rPr>
                        <a:t>$124,825.00</a:t>
                      </a:r>
                    </a:p>
                  </a:txBody>
                  <a:tcPr/>
                </a:tc>
                <a:extLst>
                  <a:ext uri="{0D108BD9-81ED-4DB2-BD59-A6C34878D82A}">
                    <a16:rowId xmlns:a16="http://schemas.microsoft.com/office/drawing/2014/main" val="3804137161"/>
                  </a:ext>
                </a:extLst>
              </a:tr>
              <a:tr h="370840">
                <a:tc>
                  <a:txBody>
                    <a:bodyPr/>
                    <a:lstStyle/>
                    <a:p>
                      <a:pPr algn="ctr"/>
                      <a:r>
                        <a:rPr lang="en-US" sz="1800" dirty="0">
                          <a:latin typeface="Arial" panose="020B0604020202020204" pitchFamily="34" charset="0"/>
                          <a:cs typeface="Arial" panose="020B0604020202020204" pitchFamily="34" charset="0"/>
                        </a:rPr>
                        <a:t>Bowie State University</a:t>
                      </a:r>
                    </a:p>
                  </a:txBody>
                  <a:tcPr/>
                </a:tc>
                <a:tc>
                  <a:txBody>
                    <a:bodyPr/>
                    <a:lstStyle/>
                    <a:p>
                      <a:pPr algn="ctr"/>
                      <a:r>
                        <a:rPr lang="en-US" sz="1800" dirty="0">
                          <a:latin typeface="Arial" panose="020B0604020202020204" pitchFamily="34" charset="0"/>
                          <a:cs typeface="Arial" panose="020B0604020202020204" pitchFamily="34" charset="0"/>
                        </a:rPr>
                        <a:t>$124,000.00</a:t>
                      </a:r>
                    </a:p>
                  </a:txBody>
                  <a:tcPr/>
                </a:tc>
                <a:extLst>
                  <a:ext uri="{0D108BD9-81ED-4DB2-BD59-A6C34878D82A}">
                    <a16:rowId xmlns:a16="http://schemas.microsoft.com/office/drawing/2014/main" val="2865096473"/>
                  </a:ext>
                </a:extLst>
              </a:tr>
              <a:tr h="370840">
                <a:tc>
                  <a:txBody>
                    <a:bodyPr/>
                    <a:lstStyle/>
                    <a:p>
                      <a:pPr algn="ctr"/>
                      <a:r>
                        <a:rPr lang="en-US" sz="1800" dirty="0">
                          <a:latin typeface="Arial" panose="020B0604020202020204" pitchFamily="34" charset="0"/>
                          <a:cs typeface="Arial" panose="020B0604020202020204" pitchFamily="34" charset="0"/>
                        </a:rPr>
                        <a:t>Fayetteville State University</a:t>
                      </a:r>
                    </a:p>
                  </a:txBody>
                  <a:tcPr/>
                </a:tc>
                <a:tc>
                  <a:txBody>
                    <a:bodyPr/>
                    <a:lstStyle/>
                    <a:p>
                      <a:pPr algn="ctr"/>
                      <a:r>
                        <a:rPr lang="en-US" sz="1800" dirty="0">
                          <a:latin typeface="Arial" panose="020B0604020202020204" pitchFamily="34" charset="0"/>
                          <a:cs typeface="Arial" panose="020B0604020202020204" pitchFamily="34" charset="0"/>
                        </a:rPr>
                        <a:t>$124,000.00</a:t>
                      </a:r>
                    </a:p>
                  </a:txBody>
                  <a:tcPr/>
                </a:tc>
                <a:extLst>
                  <a:ext uri="{0D108BD9-81ED-4DB2-BD59-A6C34878D82A}">
                    <a16:rowId xmlns:a16="http://schemas.microsoft.com/office/drawing/2014/main" val="1119228990"/>
                  </a:ext>
                </a:extLst>
              </a:tr>
              <a:tr h="370840">
                <a:tc>
                  <a:txBody>
                    <a:bodyPr/>
                    <a:lstStyle/>
                    <a:p>
                      <a:pPr algn="ctr"/>
                      <a:r>
                        <a:rPr lang="en-US" sz="1800" dirty="0">
                          <a:latin typeface="Arial" panose="020B0604020202020204" pitchFamily="34" charset="0"/>
                          <a:cs typeface="Arial" panose="020B0604020202020204" pitchFamily="34" charset="0"/>
                        </a:rPr>
                        <a:t>Howard University</a:t>
                      </a:r>
                    </a:p>
                  </a:txBody>
                  <a:tcPr/>
                </a:tc>
                <a:tc>
                  <a:txBody>
                    <a:bodyPr/>
                    <a:lstStyle/>
                    <a:p>
                      <a:pPr algn="ctr"/>
                      <a:r>
                        <a:rPr lang="en-US" sz="1800" dirty="0">
                          <a:latin typeface="Arial" panose="020B0604020202020204" pitchFamily="34" charset="0"/>
                          <a:cs typeface="Arial" panose="020B0604020202020204" pitchFamily="34" charset="0"/>
                        </a:rPr>
                        <a:t>$61,445.00</a:t>
                      </a:r>
                    </a:p>
                  </a:txBody>
                  <a:tcPr/>
                </a:tc>
                <a:extLst>
                  <a:ext uri="{0D108BD9-81ED-4DB2-BD59-A6C34878D82A}">
                    <a16:rowId xmlns:a16="http://schemas.microsoft.com/office/drawing/2014/main" val="4013951566"/>
                  </a:ext>
                </a:extLst>
              </a:tr>
            </a:tbl>
          </a:graphicData>
        </a:graphic>
      </p:graphicFrame>
      <p:sp>
        <p:nvSpPr>
          <p:cNvPr id="6" name="Title 1">
            <a:extLst>
              <a:ext uri="{FF2B5EF4-FFF2-40B4-BE49-F238E27FC236}">
                <a16:creationId xmlns:a16="http://schemas.microsoft.com/office/drawing/2014/main" id="{72A2360F-8844-4128-B117-1D53C4F81A47}"/>
              </a:ext>
            </a:extLst>
          </p:cNvPr>
          <p:cNvSpPr txBox="1">
            <a:spLocks/>
          </p:cNvSpPr>
          <p:nvPr/>
        </p:nvSpPr>
        <p:spPr bwMode="auto">
          <a:xfrm>
            <a:off x="0" y="976329"/>
            <a:ext cx="9144000" cy="623871"/>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itka Banner" panose="02000505000000020004" pitchFamily="2" charset="0"/>
                <a:ea typeface="+mj-ea"/>
                <a:cs typeface="+mj-cs"/>
              </a:rPr>
              <a:t>NIH FY2023 TOP HBCUs</a:t>
            </a:r>
            <a:endParaRPr kumimoji="0" lang="en-US" sz="7200" b="1" i="0" u="none" strike="noStrike" kern="1200" cap="none" spc="0" normalizeH="0" baseline="0" noProof="0" dirty="0">
              <a:ln>
                <a:noFill/>
              </a:ln>
              <a:solidFill>
                <a:prstClr val="white"/>
              </a:solidFill>
              <a:effectLst/>
              <a:uLnTx/>
              <a:uFillTx/>
              <a:latin typeface="Sitka Banner" panose="02000505000000020004" pitchFamily="2" charset="0"/>
              <a:ea typeface="+mj-ea"/>
              <a:cs typeface="+mj-cs"/>
            </a:endParaRPr>
          </a:p>
        </p:txBody>
      </p:sp>
      <p:pic>
        <p:nvPicPr>
          <p:cNvPr id="2" name="Picture 1" descr="Logo&#10;&#10;Description automatically generated">
            <a:extLst>
              <a:ext uri="{FF2B5EF4-FFF2-40B4-BE49-F238E27FC236}">
                <a16:creationId xmlns:a16="http://schemas.microsoft.com/office/drawing/2014/main" id="{2500D56D-1393-1757-318A-561C6B4715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406" y="-40354"/>
            <a:ext cx="1313143" cy="958239"/>
          </a:xfrm>
          <a:prstGeom prst="rect">
            <a:avLst/>
          </a:prstGeom>
        </p:spPr>
      </p:pic>
    </p:spTree>
    <p:extLst>
      <p:ext uri="{BB962C8B-B14F-4D97-AF65-F5344CB8AC3E}">
        <p14:creationId xmlns:p14="http://schemas.microsoft.com/office/powerpoint/2010/main" val="4284104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04800" y="1752600"/>
            <a:ext cx="8610600" cy="4343400"/>
          </a:xfrm>
        </p:spPr>
        <p:txBody>
          <a:bodyPr>
            <a:normAutofit/>
          </a:bodyPr>
          <a:lstStyle/>
          <a:p>
            <a:pPr lvl="0">
              <a:buClr>
                <a:srgbClr val="800080"/>
              </a:buClr>
              <a:defRPr/>
            </a:pPr>
            <a:endParaRPr lang="en-US" sz="2400" dirty="0">
              <a:solidFill>
                <a:srgbClr val="000000"/>
              </a:solidFill>
              <a:latin typeface="Sitka Banner" panose="02000505000000020004" pitchFamily="2" charset="0"/>
            </a:endParaRPr>
          </a:p>
          <a:p>
            <a:pPr marL="0" indent="0">
              <a:buClr>
                <a:srgbClr val="800080"/>
              </a:buClr>
              <a:buNone/>
              <a:defRPr/>
            </a:pPr>
            <a:endParaRPr lang="en-US" sz="2400" dirty="0"/>
          </a:p>
          <a:p>
            <a:pPr>
              <a:buClr>
                <a:srgbClr val="800080"/>
              </a:buClr>
              <a:defRPr/>
            </a:pPr>
            <a:endParaRPr lang="en-US" sz="2400" dirty="0"/>
          </a:p>
          <a:p>
            <a:pPr>
              <a:buClr>
                <a:srgbClr val="800080"/>
              </a:buClr>
              <a:defRPr/>
            </a:pPr>
            <a:endParaRPr lang="en-US" sz="2400" dirty="0"/>
          </a:p>
          <a:p>
            <a:pPr>
              <a:buClr>
                <a:srgbClr val="800080"/>
              </a:buClr>
              <a:defRPr/>
            </a:pPr>
            <a:endParaRPr lang="en-US" sz="2400" dirty="0"/>
          </a:p>
          <a:p>
            <a:pPr marL="342900" lvl="1" indent="-342900">
              <a:buClr>
                <a:srgbClr val="009ACD"/>
              </a:buClr>
              <a:buSzPct val="110000"/>
              <a:buFont typeface="Wingdings" pitchFamily="2" charset="2"/>
              <a:buChar char="Ø"/>
              <a:defRPr/>
            </a:pPr>
            <a:endParaRPr lang="en-US" sz="2200" dirty="0"/>
          </a:p>
          <a:p>
            <a:pPr marL="0" indent="0">
              <a:buFont typeface="Wingdings" pitchFamily="2" charset="2"/>
              <a:buNone/>
              <a:defRPr/>
            </a:pPr>
            <a:endParaRPr lang="en-US" sz="2200" dirty="0"/>
          </a:p>
          <a:p>
            <a:pPr>
              <a:defRPr/>
            </a:pPr>
            <a:endParaRPr lang="en-US" dirty="0"/>
          </a:p>
        </p:txBody>
      </p:sp>
      <p:sp>
        <p:nvSpPr>
          <p:cNvPr id="6" name="Title 1">
            <a:extLst>
              <a:ext uri="{FF2B5EF4-FFF2-40B4-BE49-F238E27FC236}">
                <a16:creationId xmlns:a16="http://schemas.microsoft.com/office/drawing/2014/main" id="{72A2360F-8844-4128-B117-1D53C4F81A47}"/>
              </a:ext>
            </a:extLst>
          </p:cNvPr>
          <p:cNvSpPr txBox="1">
            <a:spLocks/>
          </p:cNvSpPr>
          <p:nvPr/>
        </p:nvSpPr>
        <p:spPr bwMode="auto">
          <a:xfrm>
            <a:off x="0" y="976329"/>
            <a:ext cx="9144000" cy="623871"/>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prstClr val="white"/>
                </a:solidFill>
                <a:latin typeface="Sitka Banner" panose="02000505000000020004" pitchFamily="2" charset="0"/>
              </a:rPr>
              <a:t>HHS </a:t>
            </a:r>
            <a:r>
              <a:rPr kumimoji="0" lang="en-US" sz="3600" b="1" i="0" u="none" strike="noStrike" kern="1200" cap="none" spc="0" normalizeH="0" baseline="0" noProof="0" dirty="0">
                <a:ln>
                  <a:noFill/>
                </a:ln>
                <a:solidFill>
                  <a:prstClr val="white"/>
                </a:solidFill>
                <a:effectLst/>
                <a:uLnTx/>
                <a:uFillTx/>
                <a:latin typeface="Sitka Banner" panose="02000505000000020004" pitchFamily="2" charset="0"/>
                <a:ea typeface="+mj-ea"/>
                <a:cs typeface="+mj-cs"/>
              </a:rPr>
              <a:t>HBCU CONTRACT AWARDS</a:t>
            </a:r>
            <a:endParaRPr kumimoji="0" lang="en-US" sz="7200" b="1" i="0" u="none" strike="noStrike" kern="1200" cap="none" spc="0" normalizeH="0" baseline="0" noProof="0" dirty="0">
              <a:ln>
                <a:noFill/>
              </a:ln>
              <a:solidFill>
                <a:prstClr val="white"/>
              </a:solidFill>
              <a:effectLst/>
              <a:uLnTx/>
              <a:uFillTx/>
              <a:latin typeface="Sitka Banner" panose="02000505000000020004" pitchFamily="2" charset="0"/>
              <a:ea typeface="+mj-ea"/>
              <a:cs typeface="+mj-cs"/>
            </a:endParaRPr>
          </a:p>
        </p:txBody>
      </p:sp>
      <p:pic>
        <p:nvPicPr>
          <p:cNvPr id="2" name="Content Placeholder 4" descr="Graphical user interface, application, table, Excel&#10;&#10;Description automatically generated">
            <a:extLst>
              <a:ext uri="{FF2B5EF4-FFF2-40B4-BE49-F238E27FC236}">
                <a16:creationId xmlns:a16="http://schemas.microsoft.com/office/drawing/2014/main" id="{A5DD690C-5517-C851-86B4-EB37C0E35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71" y="2480860"/>
            <a:ext cx="8901058" cy="2739210"/>
          </a:xfrm>
          <a:prstGeom prst="rect">
            <a:avLst/>
          </a:prstGeom>
        </p:spPr>
      </p:pic>
      <p:pic>
        <p:nvPicPr>
          <p:cNvPr id="3" name="Picture 2" descr="Logo&#10;&#10;Description automatically generated">
            <a:extLst>
              <a:ext uri="{FF2B5EF4-FFF2-40B4-BE49-F238E27FC236}">
                <a16:creationId xmlns:a16="http://schemas.microsoft.com/office/drawing/2014/main" id="{6B6C3062-A5CD-CF86-BCFE-4F63308637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2406" y="-40354"/>
            <a:ext cx="1313143" cy="958239"/>
          </a:xfrm>
          <a:prstGeom prst="rect">
            <a:avLst/>
          </a:prstGeom>
        </p:spPr>
      </p:pic>
    </p:spTree>
    <p:extLst>
      <p:ext uri="{BB962C8B-B14F-4D97-AF65-F5344CB8AC3E}">
        <p14:creationId xmlns:p14="http://schemas.microsoft.com/office/powerpoint/2010/main" val="3844021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04800" y="1752600"/>
            <a:ext cx="8610600" cy="4343400"/>
          </a:xfrm>
        </p:spPr>
        <p:txBody>
          <a:bodyPr>
            <a:normAutofit/>
          </a:bodyPr>
          <a:lstStyle/>
          <a:p>
            <a:pPr lvl="0">
              <a:buClr>
                <a:srgbClr val="800080"/>
              </a:buClr>
              <a:defRPr/>
            </a:pPr>
            <a:endParaRPr lang="en-US" sz="2400" dirty="0">
              <a:solidFill>
                <a:srgbClr val="000000"/>
              </a:solidFill>
              <a:latin typeface="Sitka Banner" panose="02000505000000020004" pitchFamily="2" charset="0"/>
            </a:endParaRPr>
          </a:p>
          <a:p>
            <a:pPr marL="0" indent="0">
              <a:buClr>
                <a:srgbClr val="800080"/>
              </a:buClr>
              <a:buNone/>
              <a:defRPr/>
            </a:pPr>
            <a:endParaRPr lang="en-US" sz="2400" dirty="0"/>
          </a:p>
          <a:p>
            <a:pPr>
              <a:buClr>
                <a:srgbClr val="800080"/>
              </a:buClr>
              <a:defRPr/>
            </a:pPr>
            <a:endParaRPr lang="en-US" sz="2400" dirty="0"/>
          </a:p>
          <a:p>
            <a:pPr>
              <a:buClr>
                <a:srgbClr val="800080"/>
              </a:buClr>
              <a:defRPr/>
            </a:pPr>
            <a:endParaRPr lang="en-US" sz="2400" dirty="0"/>
          </a:p>
          <a:p>
            <a:pPr>
              <a:buClr>
                <a:srgbClr val="800080"/>
              </a:buClr>
              <a:defRPr/>
            </a:pPr>
            <a:endParaRPr lang="en-US" sz="2400" dirty="0"/>
          </a:p>
          <a:p>
            <a:pPr marL="342900" lvl="1" indent="-342900">
              <a:buClr>
                <a:srgbClr val="009ACD"/>
              </a:buClr>
              <a:buSzPct val="110000"/>
              <a:buFont typeface="Wingdings" pitchFamily="2" charset="2"/>
              <a:buChar char="Ø"/>
              <a:defRPr/>
            </a:pPr>
            <a:endParaRPr lang="en-US" sz="2200" dirty="0"/>
          </a:p>
          <a:p>
            <a:pPr marL="0" indent="0">
              <a:buFont typeface="Wingdings" pitchFamily="2" charset="2"/>
              <a:buNone/>
              <a:defRPr/>
            </a:pPr>
            <a:endParaRPr lang="en-US" sz="2200" dirty="0"/>
          </a:p>
          <a:p>
            <a:pPr>
              <a:defRPr/>
            </a:pPr>
            <a:endParaRPr lang="en-US" dirty="0"/>
          </a:p>
        </p:txBody>
      </p:sp>
      <p:sp>
        <p:nvSpPr>
          <p:cNvPr id="6" name="Title 1">
            <a:extLst>
              <a:ext uri="{FF2B5EF4-FFF2-40B4-BE49-F238E27FC236}">
                <a16:creationId xmlns:a16="http://schemas.microsoft.com/office/drawing/2014/main" id="{72A2360F-8844-4128-B117-1D53C4F81A47}"/>
              </a:ext>
            </a:extLst>
          </p:cNvPr>
          <p:cNvSpPr txBox="1">
            <a:spLocks/>
          </p:cNvSpPr>
          <p:nvPr/>
        </p:nvSpPr>
        <p:spPr bwMode="auto">
          <a:xfrm>
            <a:off x="0" y="990600"/>
            <a:ext cx="9144000" cy="519417"/>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itka Banner" panose="02000505000000020004" pitchFamily="2" charset="0"/>
                <a:ea typeface="+mj-ea"/>
                <a:cs typeface="+mj-cs"/>
              </a:rPr>
              <a:t>FY2022 HBCU GRANT AWARDS </a:t>
            </a:r>
            <a:endParaRPr kumimoji="0" lang="en-US" sz="7200" b="1" i="0" u="none" strike="noStrike" kern="1200" cap="none" spc="0" normalizeH="0" baseline="0" noProof="0" dirty="0">
              <a:ln>
                <a:noFill/>
              </a:ln>
              <a:solidFill>
                <a:prstClr val="white"/>
              </a:solidFill>
              <a:effectLst/>
              <a:uLnTx/>
              <a:uFillTx/>
              <a:latin typeface="Sitka Banner" panose="02000505000000020004" pitchFamily="2" charset="0"/>
              <a:ea typeface="+mj-ea"/>
              <a:cs typeface="+mj-cs"/>
            </a:endParaRPr>
          </a:p>
        </p:txBody>
      </p:sp>
      <p:graphicFrame>
        <p:nvGraphicFramePr>
          <p:cNvPr id="4" name="Table 3">
            <a:extLst>
              <a:ext uri="{FF2B5EF4-FFF2-40B4-BE49-F238E27FC236}">
                <a16:creationId xmlns:a16="http://schemas.microsoft.com/office/drawing/2014/main" id="{00E90FAA-CCB1-4EEA-8C4D-750AECBD3752}"/>
              </a:ext>
            </a:extLst>
          </p:cNvPr>
          <p:cNvGraphicFramePr>
            <a:graphicFrameLocks noGrp="1"/>
          </p:cNvGraphicFramePr>
          <p:nvPr>
            <p:extLst>
              <p:ext uri="{D42A27DB-BD31-4B8C-83A1-F6EECF244321}">
                <p14:modId xmlns:p14="http://schemas.microsoft.com/office/powerpoint/2010/main" val="1181590753"/>
              </p:ext>
            </p:extLst>
          </p:nvPr>
        </p:nvGraphicFramePr>
        <p:xfrm>
          <a:off x="1219199" y="2053621"/>
          <a:ext cx="6705601" cy="3813779"/>
        </p:xfrm>
        <a:graphic>
          <a:graphicData uri="http://schemas.openxmlformats.org/drawingml/2006/table">
            <a:tbl>
              <a:tblPr firstRow="1" firstCol="1" bandRow="1"/>
              <a:tblGrid>
                <a:gridCol w="1066719">
                  <a:extLst>
                    <a:ext uri="{9D8B030D-6E8A-4147-A177-3AD203B41FA5}">
                      <a16:colId xmlns:a16="http://schemas.microsoft.com/office/drawing/2014/main" val="4194133252"/>
                    </a:ext>
                  </a:extLst>
                </a:gridCol>
                <a:gridCol w="2213824">
                  <a:extLst>
                    <a:ext uri="{9D8B030D-6E8A-4147-A177-3AD203B41FA5}">
                      <a16:colId xmlns:a16="http://schemas.microsoft.com/office/drawing/2014/main" val="2642199634"/>
                    </a:ext>
                  </a:extLst>
                </a:gridCol>
                <a:gridCol w="1220266">
                  <a:extLst>
                    <a:ext uri="{9D8B030D-6E8A-4147-A177-3AD203B41FA5}">
                      <a16:colId xmlns:a16="http://schemas.microsoft.com/office/drawing/2014/main" val="1081150566"/>
                    </a:ext>
                  </a:extLst>
                </a:gridCol>
                <a:gridCol w="2204792">
                  <a:extLst>
                    <a:ext uri="{9D8B030D-6E8A-4147-A177-3AD203B41FA5}">
                      <a16:colId xmlns:a16="http://schemas.microsoft.com/office/drawing/2014/main" val="2280361866"/>
                    </a:ext>
                  </a:extLst>
                </a:gridCol>
              </a:tblGrid>
              <a:tr h="448900">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OPDIVS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Distinct Count of Awards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Record Count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Total Obligation Amount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829748600"/>
                  </a:ext>
                </a:extLst>
              </a:tr>
              <a:tr h="284356">
                <a:tc>
                  <a:txBody>
                    <a:bodyPr/>
                    <a:lstStyle/>
                    <a:p>
                      <a:pPr marL="0" marR="0">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ACF</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22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$16,206,824.21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1291701"/>
                  </a:ext>
                </a:extLst>
              </a:tr>
              <a:tr h="284356">
                <a:tc>
                  <a:txBody>
                    <a:bodyPr/>
                    <a:lstStyle/>
                    <a:p>
                      <a:pPr marL="0" marR="0">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ACL</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$3,426,695.29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723041"/>
                  </a:ext>
                </a:extLst>
              </a:tr>
              <a:tr h="284356">
                <a:tc>
                  <a:txBody>
                    <a:bodyPr/>
                    <a:lstStyle/>
                    <a:p>
                      <a:pPr marL="0" marR="0">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AHRQ</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-$10,871.78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885759"/>
                  </a:ext>
                </a:extLst>
              </a:tr>
              <a:tr h="284356">
                <a:tc>
                  <a:txBody>
                    <a:bodyPr/>
                    <a:lstStyle/>
                    <a:p>
                      <a:pPr marL="0" marR="0">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CDC</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31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$1,919,133.82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62295"/>
                  </a:ext>
                </a:extLst>
              </a:tr>
              <a:tr h="284356">
                <a:tc>
                  <a:txBody>
                    <a:bodyPr/>
                    <a:lstStyle/>
                    <a:p>
                      <a:pPr marL="0" marR="0">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CMS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97095"/>
                  </a:ext>
                </a:extLst>
              </a:tr>
              <a:tr h="284356">
                <a:tc>
                  <a:txBody>
                    <a:bodyPr/>
                    <a:lstStyle/>
                    <a:p>
                      <a:pPr marL="0" marR="0">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DHHS/OS</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62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$17,635,988.56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62956"/>
                  </a:ext>
                </a:extLst>
              </a:tr>
              <a:tr h="284356">
                <a:tc>
                  <a:txBody>
                    <a:bodyPr/>
                    <a:lstStyle/>
                    <a:p>
                      <a:pPr marL="0" marR="0">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FDA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$957,280.00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158038"/>
                  </a:ext>
                </a:extLst>
              </a:tr>
              <a:tr h="284356">
                <a:tc>
                  <a:txBody>
                    <a:bodyPr/>
                    <a:lstStyle/>
                    <a:p>
                      <a:pPr marL="0" marR="0">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HRSA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70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113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$55,595,013.34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0410547"/>
                  </a:ext>
                </a:extLst>
              </a:tr>
              <a:tr h="284356">
                <a:tc>
                  <a:txBody>
                    <a:bodyPr/>
                    <a:lstStyle/>
                    <a:p>
                      <a:pPr marL="0" marR="0">
                        <a:spcBef>
                          <a:spcPts val="0"/>
                        </a:spcBef>
                        <a:spcAft>
                          <a:spcPts val="0"/>
                        </a:spcAft>
                      </a:pPr>
                      <a:r>
                        <a:rPr lang="en-US" sz="1400">
                          <a:effectLst/>
                          <a:highlight>
                            <a:srgbClr val="FFFF00"/>
                          </a:highlight>
                          <a:latin typeface="Arial" panose="020B0604020202020204" pitchFamily="34" charset="0"/>
                          <a:ea typeface="Calibri" panose="020F0502020204030204" pitchFamily="34" charset="0"/>
                          <a:cs typeface="Arial" panose="020B0604020202020204" pitchFamily="34" charset="0"/>
                        </a:rPr>
                        <a:t>NIH</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highlight>
                            <a:srgbClr val="FFFF00"/>
                          </a:highlight>
                          <a:latin typeface="Arial" panose="020B0604020202020204" pitchFamily="34" charset="0"/>
                          <a:ea typeface="Calibri" panose="020F0502020204030204" pitchFamily="34" charset="0"/>
                          <a:cs typeface="Arial" panose="020B0604020202020204" pitchFamily="34" charset="0"/>
                        </a:rPr>
                        <a:t>275</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highlight>
                            <a:srgbClr val="FFFF00"/>
                          </a:highlight>
                          <a:latin typeface="Arial" panose="020B0604020202020204" pitchFamily="34" charset="0"/>
                          <a:ea typeface="Calibri" panose="020F0502020204030204" pitchFamily="34" charset="0"/>
                          <a:cs typeface="Arial" panose="020B0604020202020204" pitchFamily="34" charset="0"/>
                        </a:rPr>
                        <a:t>480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highlight>
                            <a:srgbClr val="FFFF00"/>
                          </a:highlight>
                          <a:latin typeface="Arial" panose="020B0604020202020204" pitchFamily="34" charset="0"/>
                          <a:ea typeface="Calibri" panose="020F0502020204030204" pitchFamily="34" charset="0"/>
                          <a:cs typeface="Arial" panose="020B0604020202020204" pitchFamily="34" charset="0"/>
                        </a:rPr>
                        <a:t>$124,288,405.60</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545719"/>
                  </a:ext>
                </a:extLst>
              </a:tr>
              <a:tr h="284356">
                <a:tc>
                  <a:txBody>
                    <a:bodyPr/>
                    <a:lstStyle/>
                    <a:p>
                      <a:pPr marL="0" marR="0">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SAMHSA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55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77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a:effectLst/>
                          <a:latin typeface="Arial" panose="020B0604020202020204" pitchFamily="34" charset="0"/>
                          <a:ea typeface="Calibri" panose="020F0502020204030204" pitchFamily="34" charset="0"/>
                          <a:cs typeface="Arial" panose="020B0604020202020204" pitchFamily="34" charset="0"/>
                        </a:rPr>
                        <a:t>$3,072,775.05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633312"/>
                  </a:ext>
                </a:extLst>
              </a:tr>
              <a:tr h="521319">
                <a:tc>
                  <a:txBody>
                    <a:bodyPr/>
                    <a:lstStyle/>
                    <a:p>
                      <a:pPr marL="0" marR="0">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Grand Total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454</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825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marL="0" marR="0" algn="r">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$223,091,244.09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092544796"/>
                  </a:ext>
                </a:extLst>
              </a:tr>
            </a:tbl>
          </a:graphicData>
        </a:graphic>
      </p:graphicFrame>
      <p:pic>
        <p:nvPicPr>
          <p:cNvPr id="2" name="Picture 1" descr="Logo&#10;&#10;Description automatically generated">
            <a:extLst>
              <a:ext uri="{FF2B5EF4-FFF2-40B4-BE49-F238E27FC236}">
                <a16:creationId xmlns:a16="http://schemas.microsoft.com/office/drawing/2014/main" id="{9BAF726D-6581-9211-465D-1FEAB5A7CD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2406" y="-40354"/>
            <a:ext cx="1313143" cy="958239"/>
          </a:xfrm>
          <a:prstGeom prst="rect">
            <a:avLst/>
          </a:prstGeom>
        </p:spPr>
      </p:pic>
    </p:spTree>
    <p:extLst>
      <p:ext uri="{BB962C8B-B14F-4D97-AF65-F5344CB8AC3E}">
        <p14:creationId xmlns:p14="http://schemas.microsoft.com/office/powerpoint/2010/main" val="4025647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0AD5EE-026C-4439-B511-A6ECB5C2D8AE}"/>
              </a:ext>
            </a:extLst>
          </p:cNvPr>
          <p:cNvSpPr txBox="1">
            <a:spLocks/>
          </p:cNvSpPr>
          <p:nvPr/>
        </p:nvSpPr>
        <p:spPr bwMode="auto">
          <a:xfrm>
            <a:off x="0" y="1104762"/>
            <a:ext cx="9144000" cy="700070"/>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150" b="1" dirty="0">
                <a:solidFill>
                  <a:schemeClr val="bg1"/>
                </a:solidFill>
                <a:latin typeface="Sitka Banner" panose="02000505000000020004" pitchFamily="2" charset="0"/>
              </a:rPr>
              <a:t>UPCOMING PEI 2.0 ENHANCEMENTS  </a:t>
            </a:r>
            <a:endParaRPr kumimoji="0" lang="en-US" sz="3150" b="1" i="0" u="none" strike="noStrike" kern="1200" cap="none" spc="0" normalizeH="0" baseline="0" noProof="0" dirty="0">
              <a:ln>
                <a:noFill/>
              </a:ln>
              <a:solidFill>
                <a:schemeClr val="bg1"/>
              </a:solidFill>
              <a:effectLst/>
              <a:uLnTx/>
              <a:uFillTx/>
              <a:latin typeface="Sitka Banner" panose="02000505000000020004" pitchFamily="2" charset="0"/>
            </a:endParaRPr>
          </a:p>
        </p:txBody>
      </p:sp>
      <p:sp>
        <p:nvSpPr>
          <p:cNvPr id="3" name="TextBox 2">
            <a:extLst>
              <a:ext uri="{FF2B5EF4-FFF2-40B4-BE49-F238E27FC236}">
                <a16:creationId xmlns:a16="http://schemas.microsoft.com/office/drawing/2014/main" id="{F1912DC3-F65C-31ED-89C1-A0E8CE5A055A}"/>
              </a:ext>
            </a:extLst>
          </p:cNvPr>
          <p:cNvSpPr txBox="1"/>
          <p:nvPr/>
        </p:nvSpPr>
        <p:spPr>
          <a:xfrm>
            <a:off x="3870663" y="2104008"/>
            <a:ext cx="4900473" cy="5128070"/>
          </a:xfrm>
          <a:prstGeom prst="rect">
            <a:avLst/>
          </a:prstGeom>
          <a:noFill/>
        </p:spPr>
        <p:txBody>
          <a:bodyPr wrap="square">
            <a:spAutoFit/>
          </a:bodyPr>
          <a:lstStyle/>
          <a:p>
            <a:pPr marL="519113" lvl="1" indent="-285750">
              <a:lnSpc>
                <a:spcPct val="120000"/>
              </a:lnSpc>
              <a:spcBef>
                <a:spcPts val="0"/>
              </a:spcBef>
              <a:spcAft>
                <a:spcPts val="400"/>
              </a:spcAft>
              <a:buFont typeface="Arial" panose="020B0604020202020204" pitchFamily="34" charset="0"/>
              <a:buChar char="•"/>
            </a:pPr>
            <a:r>
              <a:rPr lang="en-US" sz="1300" dirty="0">
                <a:latin typeface="Arial" panose="020B0604020202020204" pitchFamily="34" charset="0"/>
                <a:cs typeface="Arial" panose="020B0604020202020204" pitchFamily="34" charset="0"/>
              </a:rPr>
              <a:t>Community Economic Development (CED) grants. The PEI will assist</a:t>
            </a:r>
            <a:r>
              <a:rPr kumimoji="0" lang="en-US" sz="13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schools in applying to become CDCs and in time to participate in the ACF 2024 grant cycle.  Subsequently, if awarded CDC status, HBCUs may pursue 8(a) and HUBZone status under the U.S. Small Business Administration’s authority of 42 USC 9805.</a:t>
            </a:r>
          </a:p>
          <a:p>
            <a:pPr marL="519113" lvl="1" indent="-285750">
              <a:lnSpc>
                <a:spcPct val="120000"/>
              </a:lnSpc>
              <a:spcBef>
                <a:spcPts val="0"/>
              </a:spcBef>
              <a:spcAft>
                <a:spcPts val="400"/>
              </a:spcAft>
              <a:buFont typeface="Arial" panose="020B0604020202020204" pitchFamily="34" charset="0"/>
              <a:buChar char="•"/>
            </a:pPr>
            <a:r>
              <a:rPr lang="en-US" sz="1300" dirty="0">
                <a:latin typeface="Arial" panose="020B0604020202020204" pitchFamily="34" charset="0"/>
                <a:cs typeface="Arial" panose="020B0604020202020204" pitchFamily="34" charset="0"/>
              </a:rPr>
              <a:t> Recruit a determined number of Land Grant HBCUs including those with accredited Nutrition or Related Science Programs. There are 19 HBCUs, 4 are currently enrolled in the NIH PEI Initiative.</a:t>
            </a:r>
          </a:p>
          <a:p>
            <a:pPr marL="519113" lvl="1" indent="-285750">
              <a:lnSpc>
                <a:spcPct val="120000"/>
              </a:lnSpc>
              <a:spcBef>
                <a:spcPts val="0"/>
              </a:spcBef>
              <a:spcAft>
                <a:spcPts val="400"/>
              </a:spcAft>
              <a:buFont typeface="Arial" panose="020B0604020202020204" pitchFamily="34" charset="0"/>
              <a:buChar char="•"/>
            </a:pPr>
            <a:r>
              <a:rPr lang="en-US" sz="1300" dirty="0">
                <a:latin typeface="Arial" panose="020B0604020202020204" pitchFamily="34" charset="0"/>
                <a:cs typeface="Arial" panose="020B0604020202020204" pitchFamily="34" charset="0"/>
              </a:rPr>
              <a:t>Continue to provide training and support to the 13 HBCUs and 26 small businesses currently in the Cohort.</a:t>
            </a:r>
          </a:p>
          <a:p>
            <a:pPr marL="519113" lvl="1" indent="-285750">
              <a:lnSpc>
                <a:spcPct val="120000"/>
              </a:lnSpc>
              <a:spcBef>
                <a:spcPts val="0"/>
              </a:spcBef>
              <a:spcAft>
                <a:spcPts val="400"/>
              </a:spcAft>
              <a:buFont typeface="Arial" panose="020B0604020202020204" pitchFamily="34" charset="0"/>
              <a:buChar char="•"/>
            </a:pPr>
            <a:r>
              <a:rPr lang="en-US" sz="1300" dirty="0">
                <a:latin typeface="Arial" panose="020B0604020202020204" pitchFamily="34" charset="0"/>
                <a:cs typeface="Arial" panose="020B0604020202020204" pitchFamily="34" charset="0"/>
              </a:rPr>
              <a:t>The Advisory Committee is created for the purpose of working with the NIH SBPO to advise on matters that directly concern the NIH PEI Initiative, its goals, activities, and functioning. The Committee is formed to give advice and recommendations to the NIH PEI leadership.</a:t>
            </a:r>
          </a:p>
          <a:p>
            <a:pPr marL="519113" lvl="1" indent="-285750">
              <a:lnSpc>
                <a:spcPct val="120000"/>
              </a:lnSpc>
              <a:spcBef>
                <a:spcPts val="0"/>
              </a:spcBef>
              <a:spcAft>
                <a:spcPts val="400"/>
              </a:spcAft>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marL="519113" lvl="1" indent="-285750">
              <a:lnSpc>
                <a:spcPct val="120000"/>
              </a:lnSpc>
              <a:spcBef>
                <a:spcPts val="0"/>
              </a:spcBef>
              <a:spcAft>
                <a:spcPts val="400"/>
              </a:spcAft>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FE50640-6798-67CB-17E1-B39E44AC545E}"/>
              </a:ext>
            </a:extLst>
          </p:cNvPr>
          <p:cNvPicPr>
            <a:picLocks noChangeAspect="1"/>
          </p:cNvPicPr>
          <p:nvPr/>
        </p:nvPicPr>
        <p:blipFill rotWithShape="1">
          <a:blip r:embed="rId2"/>
          <a:srcRect l="8871" t="3036"/>
          <a:stretch/>
        </p:blipFill>
        <p:spPr>
          <a:xfrm>
            <a:off x="217502" y="2397093"/>
            <a:ext cx="3892859" cy="3742324"/>
          </a:xfrm>
          <a:prstGeom prst="rect">
            <a:avLst/>
          </a:prstGeom>
        </p:spPr>
      </p:pic>
    </p:spTree>
    <p:extLst>
      <p:ext uri="{BB962C8B-B14F-4D97-AF65-F5344CB8AC3E}">
        <p14:creationId xmlns:p14="http://schemas.microsoft.com/office/powerpoint/2010/main" val="2467213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FCA5C8-CB9E-4306-910A-192F0C177C9B}"/>
              </a:ext>
            </a:extLst>
          </p:cNvPr>
          <p:cNvSpPr>
            <a:spLocks noGrp="1"/>
          </p:cNvSpPr>
          <p:nvPr>
            <p:ph type="title"/>
          </p:nvPr>
        </p:nvSpPr>
        <p:spPr>
          <a:xfrm>
            <a:off x="0" y="914400"/>
            <a:ext cx="9144000" cy="457200"/>
          </a:xfrm>
          <a:solidFill>
            <a:schemeClr val="tx2">
              <a:lumMod val="75000"/>
            </a:schemeClr>
          </a:solidFill>
        </p:spPr>
        <p:txBody>
          <a:bodyPr>
            <a:normAutofit fontScale="90000"/>
          </a:bodyPr>
          <a:lstStyle/>
          <a:p>
            <a:pPr marL="463550" algn="ctr">
              <a:defRPr/>
            </a:pPr>
            <a:r>
              <a:rPr lang="en-US" sz="3600" b="1" dirty="0">
                <a:solidFill>
                  <a:schemeClr val="bg1"/>
                </a:solidFill>
                <a:latin typeface="Sitka Banner" panose="02000505000000020004" pitchFamily="2" charset="0"/>
              </a:rPr>
              <a:t>NIH PEI MARKETING MATERIALS</a:t>
            </a:r>
          </a:p>
        </p:txBody>
      </p:sp>
      <p:sp>
        <p:nvSpPr>
          <p:cNvPr id="11" name="Slide Number Placeholder 10">
            <a:extLst>
              <a:ext uri="{FF2B5EF4-FFF2-40B4-BE49-F238E27FC236}">
                <a16:creationId xmlns:a16="http://schemas.microsoft.com/office/drawing/2014/main" id="{71A2FEA0-F016-40D2-9C93-444F75B500F8}"/>
              </a:ext>
            </a:extLst>
          </p:cNvPr>
          <p:cNvSpPr>
            <a:spLocks noGrp="1"/>
          </p:cNvSpPr>
          <p:nvPr>
            <p:ph type="sldNum" sz="quarter" idx="12"/>
          </p:nvPr>
        </p:nvSpPr>
        <p:spPr>
          <a:prstGeom prst="rect">
            <a:avLst/>
          </a:prstGeom>
        </p:spPr>
        <p:txBody>
          <a:bodyPr/>
          <a:lstStyle>
            <a:defPPr>
              <a:defRPr lang="en-US"/>
            </a:defPPr>
            <a:lvl1pPr algn="l" rtl="0" fontAlgn="auto">
              <a:spcBef>
                <a:spcPts val="0"/>
              </a:spcBef>
              <a:spcAft>
                <a:spcPts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fld id="{9465E618-A93F-4538-9017-BEF2DA87DEDE}" type="slidenum">
              <a:rPr lang="en-US" smtClean="0"/>
              <a:pPr algn="r">
                <a:defRPr/>
              </a:pPr>
              <a:t>46</a:t>
            </a:fld>
            <a:endParaRPr lang="en-US" dirty="0"/>
          </a:p>
        </p:txBody>
      </p:sp>
      <p:pic>
        <p:nvPicPr>
          <p:cNvPr id="5" name="Picture 4" descr="Logo&#10;&#10;Description automatically generated">
            <a:extLst>
              <a:ext uri="{FF2B5EF4-FFF2-40B4-BE49-F238E27FC236}">
                <a16:creationId xmlns:a16="http://schemas.microsoft.com/office/drawing/2014/main" id="{87238DB2-F03E-4AD1-AB09-DD60D6E921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493" y="-21665"/>
            <a:ext cx="1282756" cy="936065"/>
          </a:xfrm>
          <a:prstGeom prst="rect">
            <a:avLst/>
          </a:prstGeom>
        </p:spPr>
      </p:pic>
      <p:pic>
        <p:nvPicPr>
          <p:cNvPr id="2" name="Picture 1">
            <a:extLst>
              <a:ext uri="{FF2B5EF4-FFF2-40B4-BE49-F238E27FC236}">
                <a16:creationId xmlns:a16="http://schemas.microsoft.com/office/drawing/2014/main" id="{3C439013-1390-51F2-AFE7-E13B9056F8AF}"/>
              </a:ext>
            </a:extLst>
          </p:cNvPr>
          <p:cNvPicPr>
            <a:picLocks noChangeAspect="1"/>
          </p:cNvPicPr>
          <p:nvPr/>
        </p:nvPicPr>
        <p:blipFill>
          <a:blip r:embed="rId4"/>
          <a:stretch>
            <a:fillRect/>
          </a:stretch>
        </p:blipFill>
        <p:spPr>
          <a:xfrm>
            <a:off x="946355" y="1472063"/>
            <a:ext cx="2549098" cy="3219594"/>
          </a:xfrm>
          <a:prstGeom prst="rect">
            <a:avLst/>
          </a:prstGeom>
        </p:spPr>
      </p:pic>
      <p:pic>
        <p:nvPicPr>
          <p:cNvPr id="6" name="Picture 5">
            <a:extLst>
              <a:ext uri="{FF2B5EF4-FFF2-40B4-BE49-F238E27FC236}">
                <a16:creationId xmlns:a16="http://schemas.microsoft.com/office/drawing/2014/main" id="{59CD2A0C-9D21-C065-0C82-DB05048A408A}"/>
              </a:ext>
            </a:extLst>
          </p:cNvPr>
          <p:cNvPicPr>
            <a:picLocks noChangeAspect="1"/>
          </p:cNvPicPr>
          <p:nvPr/>
        </p:nvPicPr>
        <p:blipFill>
          <a:blip r:embed="rId5"/>
          <a:stretch>
            <a:fillRect/>
          </a:stretch>
        </p:blipFill>
        <p:spPr>
          <a:xfrm>
            <a:off x="5534182" y="1520531"/>
            <a:ext cx="2476264" cy="3253743"/>
          </a:xfrm>
          <a:prstGeom prst="rect">
            <a:avLst/>
          </a:prstGeom>
        </p:spPr>
      </p:pic>
      <p:pic>
        <p:nvPicPr>
          <p:cNvPr id="8" name="Picture 7">
            <a:extLst>
              <a:ext uri="{FF2B5EF4-FFF2-40B4-BE49-F238E27FC236}">
                <a16:creationId xmlns:a16="http://schemas.microsoft.com/office/drawing/2014/main" id="{00925EF4-A07F-E84D-0778-29DC105E386A}"/>
              </a:ext>
            </a:extLst>
          </p:cNvPr>
          <p:cNvPicPr>
            <a:picLocks noChangeAspect="1"/>
          </p:cNvPicPr>
          <p:nvPr/>
        </p:nvPicPr>
        <p:blipFill>
          <a:blip r:embed="rId6"/>
          <a:stretch>
            <a:fillRect/>
          </a:stretch>
        </p:blipFill>
        <p:spPr>
          <a:xfrm>
            <a:off x="1759458" y="4792121"/>
            <a:ext cx="2604515" cy="1959833"/>
          </a:xfrm>
          <a:prstGeom prst="rect">
            <a:avLst/>
          </a:prstGeom>
        </p:spPr>
      </p:pic>
      <p:pic>
        <p:nvPicPr>
          <p:cNvPr id="9" name="Picture 8">
            <a:extLst>
              <a:ext uri="{FF2B5EF4-FFF2-40B4-BE49-F238E27FC236}">
                <a16:creationId xmlns:a16="http://schemas.microsoft.com/office/drawing/2014/main" id="{60D0096E-93DB-3E5A-FB15-0ECCB89F3F94}"/>
              </a:ext>
            </a:extLst>
          </p:cNvPr>
          <p:cNvPicPr>
            <a:picLocks noChangeAspect="1"/>
          </p:cNvPicPr>
          <p:nvPr/>
        </p:nvPicPr>
        <p:blipFill>
          <a:blip r:embed="rId7"/>
          <a:stretch>
            <a:fillRect/>
          </a:stretch>
        </p:blipFill>
        <p:spPr>
          <a:xfrm>
            <a:off x="4507875" y="4774274"/>
            <a:ext cx="2604514" cy="1977680"/>
          </a:xfrm>
          <a:prstGeom prst="rect">
            <a:avLst/>
          </a:prstGeom>
        </p:spPr>
      </p:pic>
      <p:pic>
        <p:nvPicPr>
          <p:cNvPr id="10" name="Picture 9">
            <a:extLst>
              <a:ext uri="{FF2B5EF4-FFF2-40B4-BE49-F238E27FC236}">
                <a16:creationId xmlns:a16="http://schemas.microsoft.com/office/drawing/2014/main" id="{5AAC4BED-C440-04F4-BB41-94E01A9E993A}"/>
              </a:ext>
            </a:extLst>
          </p:cNvPr>
          <p:cNvPicPr>
            <a:picLocks noChangeAspect="1"/>
          </p:cNvPicPr>
          <p:nvPr/>
        </p:nvPicPr>
        <p:blipFill>
          <a:blip r:embed="rId8"/>
          <a:stretch>
            <a:fillRect/>
          </a:stretch>
        </p:blipFill>
        <p:spPr>
          <a:xfrm>
            <a:off x="3822052" y="1490653"/>
            <a:ext cx="1371646" cy="3214156"/>
          </a:xfrm>
          <a:prstGeom prst="rect">
            <a:avLst/>
          </a:prstGeom>
        </p:spPr>
      </p:pic>
    </p:spTree>
    <p:extLst>
      <p:ext uri="{BB962C8B-B14F-4D97-AF65-F5344CB8AC3E}">
        <p14:creationId xmlns:p14="http://schemas.microsoft.com/office/powerpoint/2010/main" val="206824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BF88901-EE4D-3D46-6A49-F792D05FDE26}"/>
              </a:ext>
            </a:extLst>
          </p:cNvPr>
          <p:cNvSpPr>
            <a:spLocks noGrp="1"/>
          </p:cNvSpPr>
          <p:nvPr>
            <p:ph idx="1"/>
          </p:nvPr>
        </p:nvSpPr>
        <p:spPr>
          <a:xfrm>
            <a:off x="923278" y="2348183"/>
            <a:ext cx="6930156" cy="3530600"/>
          </a:xfrm>
        </p:spPr>
        <p:txBody>
          <a:bodyPr/>
          <a:lstStyle/>
          <a:p>
            <a:r>
              <a:rPr lang="en-US" dirty="0">
                <a:latin typeface="Arial" panose="020B0604020202020204" pitchFamily="34" charset="0"/>
                <a:cs typeface="Arial" panose="020B0604020202020204" pitchFamily="34" charset="0"/>
              </a:rPr>
              <a:t>NIH Home Page: </a:t>
            </a:r>
            <a:r>
              <a:rPr lang="en-US"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http://www.nih.gov/</a:t>
            </a:r>
            <a:endParaRPr lang="en-US" dirty="0">
              <a:solidFill>
                <a:srgbClr val="0070C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Office of Extramural Research Home Page: </a:t>
            </a:r>
            <a:r>
              <a:rPr lang="en-US"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http://www.grants.nih.gov/</a:t>
            </a:r>
            <a:endParaRPr lang="en-US" dirty="0">
              <a:solidFill>
                <a:srgbClr val="0070C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Center for Scientific Review: </a:t>
            </a:r>
            <a:r>
              <a:rPr lang="en-US"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http://www.csr.nih.gov/</a:t>
            </a:r>
            <a:endParaRPr lang="en-US" dirty="0">
              <a:solidFill>
                <a:srgbClr val="0070C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Research Portfolio Online Reporting Tools (</a:t>
            </a:r>
            <a:r>
              <a:rPr lang="en-US" dirty="0" err="1">
                <a:latin typeface="Arial" panose="020B0604020202020204" pitchFamily="34" charset="0"/>
                <a:cs typeface="Arial" panose="020B0604020202020204" pitchFamily="34" charset="0"/>
              </a:rPr>
              <a:t>RePORT</a:t>
            </a:r>
            <a:r>
              <a:rPr lang="en-US" dirty="0">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http://www.report.nih.gov/</a:t>
            </a:r>
            <a:endParaRPr lang="en-US" dirty="0">
              <a:solidFill>
                <a:srgbClr val="0070C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Peer Review Process: </a:t>
            </a:r>
            <a:r>
              <a:rPr lang="en-US"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http://www.grants.nih.gov/grants/peer_review_process.htm</a:t>
            </a:r>
            <a:endParaRPr lang="en-US" dirty="0">
              <a:solidFill>
                <a:srgbClr val="0070C0"/>
              </a:solidFill>
              <a:latin typeface="Arial" panose="020B0604020202020204" pitchFamily="34" charset="0"/>
              <a:cs typeface="Arial" panose="020B0604020202020204" pitchFamily="34" charset="0"/>
            </a:endParaRPr>
          </a:p>
          <a:p>
            <a:pPr marL="0" indent="0">
              <a:buNone/>
            </a:pPr>
            <a:endParaRPr lang="en-US" dirty="0"/>
          </a:p>
        </p:txBody>
      </p:sp>
      <p:sp>
        <p:nvSpPr>
          <p:cNvPr id="3" name="Title 1">
            <a:extLst>
              <a:ext uri="{FF2B5EF4-FFF2-40B4-BE49-F238E27FC236}">
                <a16:creationId xmlns:a16="http://schemas.microsoft.com/office/drawing/2014/main" id="{3D3BE937-7513-883C-254D-D9ACD673A335}"/>
              </a:ext>
            </a:extLst>
          </p:cNvPr>
          <p:cNvSpPr txBox="1">
            <a:spLocks/>
          </p:cNvSpPr>
          <p:nvPr/>
        </p:nvSpPr>
        <p:spPr bwMode="auto">
          <a:xfrm>
            <a:off x="-1" y="979217"/>
            <a:ext cx="9144000" cy="709866"/>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Sitka Banner" panose="02000505000000020004" pitchFamily="2" charset="0"/>
                <a:ea typeface="+mj-ea"/>
                <a:cs typeface="+mj-cs"/>
              </a:rPr>
              <a:t>TOP 5 NIH WEB SITES TO GET YOU STARTED</a:t>
            </a:r>
            <a:endParaRPr kumimoji="0" lang="en-US" sz="6600" b="1" i="0" u="none" strike="noStrike" kern="1200" cap="none" spc="0" normalizeH="0" baseline="0" noProof="0" dirty="0">
              <a:ln>
                <a:noFill/>
              </a:ln>
              <a:solidFill>
                <a:prstClr val="white"/>
              </a:solidFill>
              <a:effectLst/>
              <a:uLnTx/>
              <a:uFillTx/>
              <a:latin typeface="Sitka Banner" panose="02000505000000020004" pitchFamily="2" charset="0"/>
              <a:ea typeface="+mj-ea"/>
              <a:cs typeface="+mj-cs"/>
            </a:endParaRPr>
          </a:p>
        </p:txBody>
      </p:sp>
    </p:spTree>
    <p:extLst>
      <p:ext uri="{BB962C8B-B14F-4D97-AF65-F5344CB8AC3E}">
        <p14:creationId xmlns:p14="http://schemas.microsoft.com/office/powerpoint/2010/main" val="4184431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66700" y="1896991"/>
            <a:ext cx="8610600" cy="4343400"/>
          </a:xfrm>
        </p:spPr>
        <p:txBody>
          <a:bodyPr>
            <a:noAutofit/>
          </a:bodyPr>
          <a:lstStyle/>
          <a:p>
            <a:pPr lvl="0">
              <a:buClr>
                <a:srgbClr val="800080"/>
              </a:buClr>
              <a:defRPr/>
            </a:pPr>
            <a:r>
              <a:rPr lang="en-US" sz="1800" b="1" dirty="0">
                <a:solidFill>
                  <a:srgbClr val="000000"/>
                </a:solidFill>
                <a:latin typeface="Arial" panose="020B0604020202020204" pitchFamily="34" charset="0"/>
                <a:cs typeface="Arial" panose="020B0604020202020204" pitchFamily="34" charset="0"/>
              </a:rPr>
              <a:t>HHS Forecast Opportunities: </a:t>
            </a:r>
            <a:r>
              <a:rPr lang="en-US" sz="18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https://osdbu.hhs.gov/industry/opportunity-forecast</a:t>
            </a:r>
            <a:endParaRPr lang="en-US" sz="1800" dirty="0">
              <a:solidFill>
                <a:srgbClr val="0070C0"/>
              </a:solidFill>
              <a:latin typeface="Arial" panose="020B0604020202020204" pitchFamily="34" charset="0"/>
              <a:cs typeface="Arial" panose="020B0604020202020204" pitchFamily="34" charset="0"/>
            </a:endParaRPr>
          </a:p>
          <a:p>
            <a:pPr lvl="0">
              <a:buClr>
                <a:srgbClr val="800080"/>
              </a:buClr>
              <a:defRPr/>
            </a:pPr>
            <a:r>
              <a:rPr lang="en-US" sz="1800" b="1" dirty="0">
                <a:solidFill>
                  <a:srgbClr val="000000"/>
                </a:solidFill>
                <a:latin typeface="Arial" panose="020B0604020202020204" pitchFamily="34" charset="0"/>
                <a:cs typeface="Arial" panose="020B0604020202020204" pitchFamily="34" charset="0"/>
              </a:rPr>
              <a:t>COAC/Simplified Acquisition Listing: </a:t>
            </a:r>
            <a:r>
              <a:rPr lang="en-US" sz="18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https://oamp.od.nih.gov/division-of-acquisition-policy-and-evaluation/acquisition-resources/acquisition-offices</a:t>
            </a:r>
            <a:endParaRPr lang="en-US" sz="1800" dirty="0">
              <a:solidFill>
                <a:srgbClr val="0070C0"/>
              </a:solidFill>
              <a:latin typeface="Arial" panose="020B0604020202020204" pitchFamily="34" charset="0"/>
              <a:cs typeface="Arial" panose="020B0604020202020204" pitchFamily="34" charset="0"/>
            </a:endParaRPr>
          </a:p>
          <a:p>
            <a:pPr lvl="0">
              <a:buClr>
                <a:srgbClr val="800080"/>
              </a:buClr>
              <a:defRPr/>
            </a:pPr>
            <a:r>
              <a:rPr lang="en-US" sz="1800" b="1" dirty="0">
                <a:solidFill>
                  <a:srgbClr val="000000"/>
                </a:solidFill>
                <a:latin typeface="Arial" panose="020B0604020202020204" pitchFamily="34" charset="0"/>
                <a:cs typeface="Arial" panose="020B0604020202020204" pitchFamily="34" charset="0"/>
              </a:rPr>
              <a:t>Small Business Administration: </a:t>
            </a:r>
            <a:r>
              <a:rPr lang="en-US" sz="18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https://www.sba.gov/</a:t>
            </a:r>
            <a:endParaRPr lang="en-US" sz="1800" dirty="0">
              <a:solidFill>
                <a:srgbClr val="0070C0"/>
              </a:solidFill>
              <a:latin typeface="Arial" panose="020B0604020202020204" pitchFamily="34" charset="0"/>
              <a:cs typeface="Arial" panose="020B0604020202020204" pitchFamily="34" charset="0"/>
            </a:endParaRPr>
          </a:p>
          <a:p>
            <a:pPr lvl="0">
              <a:buClr>
                <a:srgbClr val="800080"/>
              </a:buClr>
              <a:defRPr/>
            </a:pPr>
            <a:r>
              <a:rPr lang="en-US" sz="1800" b="1" dirty="0">
                <a:solidFill>
                  <a:srgbClr val="000000"/>
                </a:solidFill>
                <a:latin typeface="Arial" panose="020B0604020202020204" pitchFamily="34" charset="0"/>
                <a:cs typeface="Arial" panose="020B0604020202020204" pitchFamily="34" charset="0"/>
              </a:rPr>
              <a:t>General Services Administration: </a:t>
            </a:r>
            <a:r>
              <a:rPr lang="en-US" sz="1800" dirty="0">
                <a:solidFill>
                  <a:srgbClr val="0070C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https://www.gsa.gov/</a:t>
            </a:r>
            <a:endParaRPr lang="en-US" sz="1800" dirty="0">
              <a:solidFill>
                <a:srgbClr val="0070C0"/>
              </a:solidFill>
              <a:latin typeface="Arial" panose="020B0604020202020204" pitchFamily="34" charset="0"/>
              <a:cs typeface="Arial" panose="020B0604020202020204" pitchFamily="34" charset="0"/>
            </a:endParaRPr>
          </a:p>
          <a:p>
            <a:pPr lvl="0">
              <a:buClr>
                <a:srgbClr val="800080"/>
              </a:buClr>
              <a:defRPr/>
            </a:pPr>
            <a:r>
              <a:rPr lang="en-US" sz="1800" b="1" dirty="0">
                <a:solidFill>
                  <a:srgbClr val="000000"/>
                </a:solidFill>
                <a:latin typeface="Arial" panose="020B0604020202020204" pitchFamily="34" charset="0"/>
                <a:cs typeface="Arial" panose="020B0604020202020204" pitchFamily="34" charset="0"/>
              </a:rPr>
              <a:t>HHS Acquisition Regulation (HHSAR): </a:t>
            </a:r>
            <a:r>
              <a:rPr lang="en-US" sz="1800" dirty="0">
                <a:solidFill>
                  <a:srgbClr val="0070C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https://www.hhs.gov/grants-contracts/contracts/contract-policies-regulations/hhsar/index.html</a:t>
            </a:r>
            <a:endParaRPr lang="en-US" sz="1800" dirty="0">
              <a:solidFill>
                <a:srgbClr val="0070C0"/>
              </a:solidFill>
              <a:latin typeface="Arial" panose="020B0604020202020204" pitchFamily="34" charset="0"/>
              <a:cs typeface="Arial" panose="020B0604020202020204" pitchFamily="34" charset="0"/>
            </a:endParaRPr>
          </a:p>
          <a:p>
            <a:pPr lvl="0">
              <a:buClr>
                <a:srgbClr val="800080"/>
              </a:buClr>
              <a:defRPr/>
            </a:pPr>
            <a:r>
              <a:rPr lang="en-US" sz="1800" b="1" dirty="0">
                <a:solidFill>
                  <a:srgbClr val="000000"/>
                </a:solidFill>
                <a:latin typeface="Arial" panose="020B0604020202020204" pitchFamily="34" charset="0"/>
                <a:cs typeface="Arial" panose="020B0604020202020204" pitchFamily="34" charset="0"/>
              </a:rPr>
              <a:t>Federal Acquisition Regulation (FAR): </a:t>
            </a:r>
            <a:r>
              <a:rPr lang="en-US" sz="1800" dirty="0">
                <a:solidFill>
                  <a:srgbClr val="0070C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https://www.acquisition.gov/far/part-26</a:t>
            </a:r>
            <a:endParaRPr lang="en-US" sz="1800" dirty="0">
              <a:solidFill>
                <a:srgbClr val="0070C0"/>
              </a:solidFill>
              <a:latin typeface="Arial" panose="020B0604020202020204" pitchFamily="34" charset="0"/>
              <a:cs typeface="Arial" panose="020B0604020202020204" pitchFamily="34" charset="0"/>
            </a:endParaRPr>
          </a:p>
          <a:p>
            <a:pPr lvl="0">
              <a:buClr>
                <a:srgbClr val="800080"/>
              </a:buClr>
              <a:defRPr/>
            </a:pPr>
            <a:r>
              <a:rPr lang="en-US" sz="1800" b="1" dirty="0">
                <a:solidFill>
                  <a:srgbClr val="000000"/>
                </a:solidFill>
                <a:latin typeface="Arial" panose="020B0604020202020204" pitchFamily="34" charset="0"/>
                <a:cs typeface="Arial" panose="020B0604020202020204" pitchFamily="34" charset="0"/>
              </a:rPr>
              <a:t>Code of Federal Regulations (CFR): </a:t>
            </a:r>
            <a:r>
              <a:rPr lang="en-US" sz="1800" dirty="0">
                <a:solidFill>
                  <a:srgbClr val="0070C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https://www.ecfr.gov/</a:t>
            </a:r>
            <a:endParaRPr lang="en-US" sz="1800" dirty="0">
              <a:solidFill>
                <a:srgbClr val="0070C0"/>
              </a:solidFill>
              <a:latin typeface="Arial" panose="020B0604020202020204" pitchFamily="34" charset="0"/>
              <a:cs typeface="Arial" panose="020B0604020202020204" pitchFamily="34" charset="0"/>
            </a:endParaRPr>
          </a:p>
          <a:p>
            <a:pPr lvl="0">
              <a:buClr>
                <a:srgbClr val="800080"/>
              </a:buClr>
              <a:defRPr/>
            </a:pPr>
            <a:r>
              <a:rPr lang="en-US" sz="1800" b="1" dirty="0">
                <a:solidFill>
                  <a:schemeClr val="tx1"/>
                </a:solidFill>
                <a:latin typeface="Arial" panose="020B0604020202020204" pitchFamily="34" charset="0"/>
                <a:cs typeface="Arial" panose="020B0604020202020204" pitchFamily="34" charset="0"/>
              </a:rPr>
              <a:t>HBCUs/MSIs Inquiries: </a:t>
            </a:r>
            <a:r>
              <a:rPr lang="en-US" sz="1800" dirty="0">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pei@nih.gov</a:t>
            </a:r>
            <a:endParaRPr lang="en-US" sz="1800" dirty="0">
              <a:solidFill>
                <a:srgbClr val="0070C0"/>
              </a:solidFill>
              <a:latin typeface="Arial" panose="020B0604020202020204" pitchFamily="34" charset="0"/>
              <a:cs typeface="Arial" panose="020B0604020202020204" pitchFamily="34" charset="0"/>
            </a:endParaRPr>
          </a:p>
          <a:p>
            <a:pPr lvl="0">
              <a:buClr>
                <a:srgbClr val="800080"/>
              </a:buClr>
              <a:defRPr/>
            </a:pPr>
            <a:r>
              <a:rPr lang="en-US" sz="1800" b="1" dirty="0">
                <a:solidFill>
                  <a:schemeClr val="tx1"/>
                </a:solidFill>
                <a:latin typeface="Arial" panose="020B0604020202020204" pitchFamily="34" charset="0"/>
                <a:cs typeface="Arial" panose="020B0604020202020204" pitchFamily="34" charset="0"/>
              </a:rPr>
              <a:t>PEI Listserv: </a:t>
            </a:r>
            <a:r>
              <a:rPr lang="en-US" sz="1800" dirty="0">
                <a:solidFill>
                  <a:srgbClr val="0070C0"/>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https://list.nih.gov/cgi-bin/wa.exe?SUBED1=PATHTOEXCELLENCEANDINNOVATION&amp;A=1</a:t>
            </a:r>
            <a:endParaRPr lang="en-US" sz="1800" dirty="0">
              <a:solidFill>
                <a:srgbClr val="0070C0"/>
              </a:solidFill>
              <a:latin typeface="Arial" panose="020B0604020202020204" pitchFamily="34" charset="0"/>
              <a:cs typeface="Arial" panose="020B0604020202020204" pitchFamily="34" charset="0"/>
            </a:endParaRPr>
          </a:p>
          <a:p>
            <a:pPr marL="0" lvl="0" indent="0">
              <a:buClr>
                <a:srgbClr val="800080"/>
              </a:buClr>
              <a:buNone/>
              <a:defRPr/>
            </a:pPr>
            <a:endParaRPr lang="en-US" sz="1800" b="1" dirty="0">
              <a:solidFill>
                <a:schemeClr val="tx1"/>
              </a:solidFill>
              <a:latin typeface="Arial" panose="020B0604020202020204" pitchFamily="34" charset="0"/>
              <a:cs typeface="Arial" panose="020B0604020202020204" pitchFamily="34" charset="0"/>
            </a:endParaRPr>
          </a:p>
          <a:p>
            <a:pPr marL="0" lvl="0" indent="0">
              <a:buClr>
                <a:srgbClr val="800080"/>
              </a:buClr>
              <a:buNone/>
              <a:defRPr/>
            </a:pPr>
            <a:endParaRPr lang="en-US" sz="1800" b="1" dirty="0">
              <a:solidFill>
                <a:schemeClr val="tx1"/>
              </a:solidFill>
              <a:latin typeface="Arial" panose="020B0604020202020204" pitchFamily="34" charset="0"/>
              <a:cs typeface="Arial" panose="020B0604020202020204" pitchFamily="34" charset="0"/>
            </a:endParaRPr>
          </a:p>
          <a:p>
            <a:pPr lvl="0">
              <a:buClr>
                <a:srgbClr val="800080"/>
              </a:buClr>
              <a:defRPr/>
            </a:pPr>
            <a:endParaRPr lang="en-US" sz="1800" b="1" dirty="0">
              <a:solidFill>
                <a:schemeClr val="tx1"/>
              </a:solidFill>
              <a:latin typeface="Arial" panose="020B0604020202020204" pitchFamily="34" charset="0"/>
              <a:cs typeface="Arial" panose="020B0604020202020204" pitchFamily="34" charset="0"/>
            </a:endParaRPr>
          </a:p>
          <a:p>
            <a:pPr marL="0" lvl="0" indent="0">
              <a:buClr>
                <a:srgbClr val="800080"/>
              </a:buClr>
              <a:buNone/>
              <a:defRPr/>
            </a:pPr>
            <a:endParaRPr lang="en-US" sz="1800" dirty="0">
              <a:solidFill>
                <a:srgbClr val="000000"/>
              </a:solidFill>
              <a:latin typeface="Sitka Banner" panose="02000505000000020004" pitchFamily="2" charset="0"/>
            </a:endParaRPr>
          </a:p>
          <a:p>
            <a:pPr marL="0" indent="0">
              <a:buClr>
                <a:srgbClr val="800080"/>
              </a:buClr>
              <a:buNone/>
              <a:defRPr/>
            </a:pPr>
            <a:endParaRPr lang="en-US" sz="1800" dirty="0"/>
          </a:p>
          <a:p>
            <a:pPr>
              <a:buClr>
                <a:srgbClr val="800080"/>
              </a:buClr>
              <a:defRPr/>
            </a:pPr>
            <a:endParaRPr lang="en-US" sz="1800" dirty="0"/>
          </a:p>
          <a:p>
            <a:pPr>
              <a:buClr>
                <a:srgbClr val="800080"/>
              </a:buClr>
              <a:defRPr/>
            </a:pPr>
            <a:endParaRPr lang="en-US" sz="1800" dirty="0"/>
          </a:p>
          <a:p>
            <a:pPr>
              <a:buClr>
                <a:srgbClr val="800080"/>
              </a:buClr>
              <a:defRPr/>
            </a:pPr>
            <a:endParaRPr lang="en-US" sz="1800" dirty="0"/>
          </a:p>
          <a:p>
            <a:pPr marL="342900" lvl="1" indent="-342900">
              <a:buClr>
                <a:srgbClr val="009ACD"/>
              </a:buClr>
              <a:buSzPct val="110000"/>
              <a:buFont typeface="Wingdings" pitchFamily="2" charset="2"/>
              <a:buChar char="Ø"/>
              <a:defRPr/>
            </a:pPr>
            <a:endParaRPr lang="en-US" sz="1800" dirty="0"/>
          </a:p>
          <a:p>
            <a:pPr marL="0" indent="0">
              <a:buFont typeface="Wingdings" pitchFamily="2" charset="2"/>
              <a:buNone/>
              <a:defRPr/>
            </a:pPr>
            <a:endParaRPr lang="en-US" sz="1800" dirty="0"/>
          </a:p>
          <a:p>
            <a:pPr>
              <a:defRPr/>
            </a:pPr>
            <a:endParaRPr lang="en-US" sz="1800" dirty="0"/>
          </a:p>
        </p:txBody>
      </p:sp>
      <p:sp>
        <p:nvSpPr>
          <p:cNvPr id="6" name="Title 1">
            <a:extLst>
              <a:ext uri="{FF2B5EF4-FFF2-40B4-BE49-F238E27FC236}">
                <a16:creationId xmlns:a16="http://schemas.microsoft.com/office/drawing/2014/main" id="{72A2360F-8844-4128-B117-1D53C4F81A47}"/>
              </a:ext>
            </a:extLst>
          </p:cNvPr>
          <p:cNvSpPr txBox="1">
            <a:spLocks/>
          </p:cNvSpPr>
          <p:nvPr/>
        </p:nvSpPr>
        <p:spPr bwMode="auto">
          <a:xfrm>
            <a:off x="0" y="976330"/>
            <a:ext cx="9144000" cy="550190"/>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algn="ctr" defTabSz="914400" rtl="0" eaLnBrk="0" fontAlgn="base" latinLnBrk="0" hangingPunct="0">
              <a:lnSpc>
                <a:spcPct val="100000"/>
              </a:lnSpc>
              <a:spcBef>
                <a:spcPct val="0"/>
              </a:spcBef>
              <a:spcAft>
                <a:spcPct val="0"/>
              </a:spcAft>
              <a:buClrTx/>
              <a:buSzTx/>
              <a:buFontTx/>
              <a:buNone/>
              <a:tabLst/>
              <a:defRPr/>
            </a:pPr>
            <a:r>
              <a:rPr lang="en-US" sz="3600" b="1" dirty="0">
                <a:solidFill>
                  <a:prstClr val="white"/>
                </a:solidFill>
                <a:latin typeface="Sitka Banner" panose="02000505000000020004" pitchFamily="2" charset="0"/>
              </a:rPr>
              <a:t>HELPFUL RESOURCES</a:t>
            </a:r>
            <a:endParaRPr kumimoji="0" lang="en-US" sz="7200" b="1" i="0" u="none" strike="noStrike" kern="1200" cap="none" spc="0" normalizeH="0" baseline="0" noProof="0" dirty="0">
              <a:ln>
                <a:noFill/>
              </a:ln>
              <a:solidFill>
                <a:prstClr val="white"/>
              </a:solidFill>
              <a:effectLst/>
              <a:uLnTx/>
              <a:uFillTx/>
              <a:latin typeface="Sitka Banner" panose="02000505000000020004" pitchFamily="2" charset="0"/>
              <a:ea typeface="+mj-ea"/>
              <a:cs typeface="+mj-cs"/>
            </a:endParaRPr>
          </a:p>
        </p:txBody>
      </p:sp>
    </p:spTree>
    <p:extLst>
      <p:ext uri="{BB962C8B-B14F-4D97-AF65-F5344CB8AC3E}">
        <p14:creationId xmlns:p14="http://schemas.microsoft.com/office/powerpoint/2010/main" val="600991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688586" y="1994034"/>
            <a:ext cx="7543800" cy="4191000"/>
          </a:xfrm>
        </p:spPr>
        <p:txBody>
          <a:bodyPr>
            <a:noAutofit/>
          </a:bodyPr>
          <a:lstStyle/>
          <a:p>
            <a:pPr>
              <a:buClr>
                <a:srgbClr val="800080"/>
              </a:buClr>
              <a:defRPr/>
            </a:pPr>
            <a:r>
              <a:rPr lang="en-US" sz="1600" dirty="0">
                <a:solidFill>
                  <a:schemeClr val="tx1"/>
                </a:solidFill>
                <a:latin typeface="Arial" panose="020B0604020202020204" pitchFamily="34" charset="0"/>
                <a:cs typeface="Arial" panose="020B0604020202020204" pitchFamily="34" charset="0"/>
              </a:rPr>
              <a:t>OSDBU Director: Shannon Jackson| </a:t>
            </a:r>
            <a:r>
              <a:rPr lang="en-US" sz="16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Shannon.Jackson@hhs.gov</a:t>
            </a:r>
            <a:endParaRPr lang="en-US" sz="1600" dirty="0">
              <a:solidFill>
                <a:srgbClr val="0070C0"/>
              </a:solidFill>
              <a:latin typeface="Arial" panose="020B0604020202020204" pitchFamily="34" charset="0"/>
              <a:cs typeface="Arial" panose="020B0604020202020204" pitchFamily="34" charset="0"/>
            </a:endParaRPr>
          </a:p>
          <a:p>
            <a:pPr>
              <a:buClr>
                <a:srgbClr val="800080"/>
              </a:buClr>
              <a:defRPr/>
            </a:pPr>
            <a:r>
              <a:rPr lang="en-US" sz="1600" dirty="0">
                <a:solidFill>
                  <a:schemeClr val="tx1"/>
                </a:solidFill>
                <a:latin typeface="Arial" panose="020B0604020202020204" pitchFamily="34" charset="0"/>
                <a:cs typeface="Arial" panose="020B0604020202020204" pitchFamily="34" charset="0"/>
              </a:rPr>
              <a:t>OSDBU Deputy Director: Arielle Douglass| </a:t>
            </a:r>
            <a:r>
              <a:rPr lang="en-US" sz="16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Arielle.douglass@hhs.gov</a:t>
            </a:r>
            <a:endParaRPr lang="en-US" sz="1600" dirty="0">
              <a:solidFill>
                <a:srgbClr val="0070C0"/>
              </a:solidFill>
              <a:latin typeface="Arial" panose="020B0604020202020204" pitchFamily="34" charset="0"/>
              <a:cs typeface="Arial" panose="020B0604020202020204" pitchFamily="34" charset="0"/>
            </a:endParaRPr>
          </a:p>
          <a:p>
            <a:pPr>
              <a:buClr>
                <a:srgbClr val="800080"/>
              </a:buClr>
              <a:defRPr/>
            </a:pPr>
            <a:r>
              <a:rPr lang="en-US" sz="1600" dirty="0">
                <a:solidFill>
                  <a:schemeClr val="tx1"/>
                </a:solidFill>
                <a:latin typeface="Arial" panose="020B0604020202020204" pitchFamily="34" charset="0"/>
                <a:cs typeface="Arial" panose="020B0604020202020204" pitchFamily="34" charset="0"/>
              </a:rPr>
              <a:t>Contact with the HHS Small Business Professionals (SBPs) and introduce yourself and your company so that the SB Professionals knows your firm’s capabilities. The NIH SBPs can be reached on 301-496-9639.</a:t>
            </a:r>
          </a:p>
          <a:p>
            <a:pPr>
              <a:buClr>
                <a:srgbClr val="800080"/>
              </a:buClr>
              <a:defRPr/>
            </a:pPr>
            <a:endParaRPr lang="en-US" sz="1600" b="1" dirty="0">
              <a:solidFill>
                <a:schemeClr val="accent4"/>
              </a:solidFill>
              <a:latin typeface="Arial" panose="020B0604020202020204" pitchFamily="34" charset="0"/>
              <a:cs typeface="Arial" panose="020B0604020202020204" pitchFamily="34" charset="0"/>
            </a:endParaRPr>
          </a:p>
          <a:p>
            <a:pPr>
              <a:buClr>
                <a:srgbClr val="800080"/>
              </a:buClr>
              <a:defRPr/>
            </a:pPr>
            <a:endParaRPr lang="en-US" sz="1600" b="1" dirty="0">
              <a:solidFill>
                <a:schemeClr val="accent4"/>
              </a:solidFill>
              <a:latin typeface="Arial" panose="020B0604020202020204" pitchFamily="34" charset="0"/>
              <a:cs typeface="Arial" panose="020B0604020202020204" pitchFamily="34" charset="0"/>
            </a:endParaRPr>
          </a:p>
          <a:p>
            <a:pPr marL="457200" lvl="1" indent="0">
              <a:buNone/>
              <a:defRPr/>
            </a:pPr>
            <a:endParaRPr lang="en-US" dirty="0">
              <a:latin typeface="Arial" panose="020B0604020202020204" pitchFamily="34" charset="0"/>
              <a:cs typeface="Arial" panose="020B0604020202020204" pitchFamily="34" charset="0"/>
            </a:endParaRPr>
          </a:p>
          <a:p>
            <a:pPr marL="457200" lvl="1" indent="0">
              <a:buFontTx/>
              <a:buNone/>
              <a:defRPr/>
            </a:pPr>
            <a:endParaRPr lang="en-US" dirty="0">
              <a:solidFill>
                <a:srgbClr val="FF0000"/>
              </a:solidFill>
              <a:latin typeface="Arial" panose="020B0604020202020204" pitchFamily="34" charset="0"/>
              <a:cs typeface="Arial" panose="020B0604020202020204" pitchFamily="34" charset="0"/>
            </a:endParaRPr>
          </a:p>
          <a:p>
            <a:pPr>
              <a:defRPr/>
            </a:pPr>
            <a:endParaRPr lang="en-US" sz="1600" dirty="0">
              <a:latin typeface="Arial" panose="020B0604020202020204" pitchFamily="34" charset="0"/>
              <a:cs typeface="Arial" panose="020B0604020202020204" pitchFamily="34" charset="0"/>
            </a:endParaRPr>
          </a:p>
          <a:p>
            <a:pPr>
              <a:defRPr/>
            </a:pPr>
            <a:r>
              <a:rPr lang="en-US" sz="1600" dirty="0">
                <a:solidFill>
                  <a:schemeClr val="tx1"/>
                </a:solidFill>
                <a:latin typeface="Arial" panose="020B0604020202020204" pitchFamily="34" charset="0"/>
                <a:cs typeface="Arial" panose="020B0604020202020204" pitchFamily="34" charset="0"/>
              </a:rPr>
              <a:t>Small</a:t>
            </a:r>
            <a:r>
              <a:rPr lang="en-US" sz="1600" dirty="0">
                <a:latin typeface="Arial" panose="020B0604020202020204" pitchFamily="34" charset="0"/>
                <a:cs typeface="Arial" panose="020B0604020202020204" pitchFamily="34" charset="0"/>
              </a:rPr>
              <a:t> Business Administration Procurement Center Representative: Jerome Heath|</a:t>
            </a:r>
            <a:r>
              <a:rPr lang="en-US" sz="1600" dirty="0">
                <a:solidFill>
                  <a:srgbClr val="0070C0"/>
                </a:solidFill>
                <a:latin typeface="Arial" panose="020B0604020202020204" pitchFamily="34" charset="0"/>
                <a:cs typeface="Arial" panose="020B0604020202020204" pitchFamily="34" charset="0"/>
              </a:rPr>
              <a:t>  Jerome.heath@sba.gov</a:t>
            </a:r>
          </a:p>
          <a:p>
            <a:pPr>
              <a:defRPr/>
            </a:pPr>
            <a:r>
              <a:rPr lang="en-US" sz="1600" dirty="0">
                <a:solidFill>
                  <a:schemeClr val="tx1"/>
                </a:solidFill>
                <a:latin typeface="Arial" panose="020B0604020202020204" pitchFamily="34" charset="0"/>
                <a:cs typeface="Arial" panose="020B0604020202020204" pitchFamily="34" charset="0"/>
              </a:rPr>
              <a:t>HHS HBCU Liaison: Kevin Diaz</a:t>
            </a:r>
            <a:r>
              <a:rPr lang="en-US" sz="1600" dirty="0">
                <a:solidFill>
                  <a:schemeClr val="tx1"/>
                </a:solidFill>
                <a:latin typeface="Sitka Banner" panose="02000505000000020004" pitchFamily="2" charset="0"/>
              </a:rPr>
              <a:t>| </a:t>
            </a:r>
            <a:r>
              <a:rPr lang="en-US" sz="1600" dirty="0">
                <a:solidFill>
                  <a:srgbClr val="0070C0"/>
                </a:solidFill>
                <a:latin typeface="Sitka Banner" panose="02000505000000020004" pitchFamily="2" charset="0"/>
                <a:hlinkClick r:id="rId4">
                  <a:extLst>
                    <a:ext uri="{A12FA001-AC4F-418D-AE19-62706E023703}">
                      <ahyp:hlinkClr xmlns:ahyp="http://schemas.microsoft.com/office/drawing/2018/hyperlinkcolor" val="tx"/>
                    </a:ext>
                  </a:extLst>
                </a:hlinkClick>
              </a:rPr>
              <a:t>kevin.diaz@hhs.gov</a:t>
            </a:r>
            <a:endParaRPr lang="en-US" sz="1600" dirty="0">
              <a:solidFill>
                <a:srgbClr val="0070C0"/>
              </a:solidFill>
              <a:latin typeface="Sitka Banner" panose="02000505000000020004" pitchFamily="2" charset="0"/>
            </a:endParaRPr>
          </a:p>
          <a:p>
            <a:pPr>
              <a:defRPr/>
            </a:pPr>
            <a:endParaRPr lang="en-US" sz="1600" dirty="0">
              <a:solidFill>
                <a:srgbClr val="0070C0"/>
              </a:solidFill>
              <a:latin typeface="Sitka Banner" panose="02000505000000020004" pitchFamily="2" charset="0"/>
            </a:endParaRPr>
          </a:p>
          <a:p>
            <a:pPr marL="0" indent="0">
              <a:buNone/>
              <a:defRPr/>
            </a:pPr>
            <a:endParaRPr lang="en-US" sz="1600" dirty="0">
              <a:solidFill>
                <a:srgbClr val="0070C0"/>
              </a:solidFill>
              <a:latin typeface="Sitka Banner" panose="02000505000000020004" pitchFamily="2" charset="0"/>
            </a:endParaRPr>
          </a:p>
        </p:txBody>
      </p:sp>
      <p:graphicFrame>
        <p:nvGraphicFramePr>
          <p:cNvPr id="5" name="Content Placeholder 4">
            <a:extLst>
              <a:ext uri="{FF2B5EF4-FFF2-40B4-BE49-F238E27FC236}">
                <a16:creationId xmlns:a16="http://schemas.microsoft.com/office/drawing/2014/main" id="{590F5476-9B52-4954-A7E1-459BECF796B9}"/>
              </a:ext>
            </a:extLst>
          </p:cNvPr>
          <p:cNvGraphicFramePr>
            <a:graphicFrameLocks/>
          </p:cNvGraphicFramePr>
          <p:nvPr>
            <p:extLst>
              <p:ext uri="{D42A27DB-BD31-4B8C-83A1-F6EECF244321}">
                <p14:modId xmlns:p14="http://schemas.microsoft.com/office/powerpoint/2010/main" val="114037103"/>
              </p:ext>
            </p:extLst>
          </p:nvPr>
        </p:nvGraphicFramePr>
        <p:xfrm>
          <a:off x="1233543" y="3519468"/>
          <a:ext cx="6453886" cy="1874780"/>
        </p:xfrm>
        <a:graphic>
          <a:graphicData uri="http://schemas.openxmlformats.org/drawingml/2006/table">
            <a:tbl>
              <a:tblPr/>
              <a:tblGrid>
                <a:gridCol w="1525032">
                  <a:extLst>
                    <a:ext uri="{9D8B030D-6E8A-4147-A177-3AD203B41FA5}">
                      <a16:colId xmlns:a16="http://schemas.microsoft.com/office/drawing/2014/main" val="3029148676"/>
                    </a:ext>
                  </a:extLst>
                </a:gridCol>
                <a:gridCol w="2786905">
                  <a:extLst>
                    <a:ext uri="{9D8B030D-6E8A-4147-A177-3AD203B41FA5}">
                      <a16:colId xmlns:a16="http://schemas.microsoft.com/office/drawing/2014/main" val="1226292814"/>
                    </a:ext>
                  </a:extLst>
                </a:gridCol>
                <a:gridCol w="2141949">
                  <a:extLst>
                    <a:ext uri="{9D8B030D-6E8A-4147-A177-3AD203B41FA5}">
                      <a16:colId xmlns:a16="http://schemas.microsoft.com/office/drawing/2014/main" val="1424343504"/>
                    </a:ext>
                  </a:extLst>
                </a:gridCol>
              </a:tblGrid>
              <a:tr h="290674">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300" dirty="0">
                          <a:effectLst/>
                          <a:latin typeface="Arial" panose="020B0604020202020204" pitchFamily="34" charset="0"/>
                          <a:cs typeface="Arial" panose="020B0604020202020204" pitchFamily="34" charset="0"/>
                        </a:rPr>
                        <a:t>Anita Allen</a:t>
                      </a: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300" b="1" u="none" strike="noStrike" dirty="0">
                          <a:solidFill>
                            <a:schemeClr val="tx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anita.allen1@cms.hhs.gov</a:t>
                      </a:r>
                      <a:endParaRPr lang="en-US" sz="1300" b="1" dirty="0">
                        <a:solidFill>
                          <a:schemeClr val="tx1"/>
                        </a:solidFill>
                        <a:effectLst/>
                        <a:latin typeface="Arial" panose="020B0604020202020204" pitchFamily="34" charset="0"/>
                        <a:cs typeface="Arial" panose="020B0604020202020204" pitchFamily="34" charset="0"/>
                      </a:endParaRP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300" dirty="0">
                          <a:effectLst/>
                          <a:latin typeface="Arial" panose="020B0604020202020204" pitchFamily="34" charset="0"/>
                          <a:cs typeface="Arial" panose="020B0604020202020204" pitchFamily="34" charset="0"/>
                        </a:rPr>
                        <a:t>NIDA and NHLBI</a:t>
                      </a: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858437851"/>
                  </a:ext>
                </a:extLst>
              </a:tr>
              <a:tr h="399785">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300" dirty="0">
                          <a:effectLst/>
                          <a:latin typeface="Arial" panose="020B0604020202020204" pitchFamily="34" charset="0"/>
                          <a:cs typeface="Arial" panose="020B0604020202020204" pitchFamily="34" charset="0"/>
                        </a:rPr>
                        <a:t>Melanie Carter</a:t>
                      </a: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300" b="1" u="sng" kern="1200" dirty="0">
                          <a:solidFill>
                            <a:schemeClr val="tx1"/>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melanie.carter@hhs.gov</a:t>
                      </a:r>
                      <a:endParaRPr lang="en-US" sz="1300" b="1" dirty="0">
                        <a:solidFill>
                          <a:schemeClr val="tx1"/>
                        </a:solidFill>
                        <a:effectLst/>
                        <a:latin typeface="Arial" panose="020B0604020202020204" pitchFamily="34" charset="0"/>
                        <a:cs typeface="Arial" panose="020B0604020202020204" pitchFamily="34" charset="0"/>
                      </a:endParaRP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300" dirty="0">
                          <a:effectLst/>
                          <a:latin typeface="Arial" panose="020B0604020202020204" pitchFamily="34" charset="0"/>
                          <a:cs typeface="Arial" panose="020B0604020202020204" pitchFamily="34" charset="0"/>
                        </a:rPr>
                        <a:t>NLM and ORF</a:t>
                      </a: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052563161"/>
                  </a:ext>
                </a:extLst>
              </a:tr>
              <a:tr h="400901">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300" dirty="0">
                          <a:effectLst/>
                          <a:latin typeface="Arial" panose="020B0604020202020204" pitchFamily="34" charset="0"/>
                          <a:cs typeface="Arial" panose="020B0604020202020204" pitchFamily="34" charset="0"/>
                        </a:rPr>
                        <a:t>Natasha Boyce</a:t>
                      </a: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300" b="1" u="sng" dirty="0">
                          <a:solidFill>
                            <a:schemeClr val="tx1"/>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natasha.boyce@hhs.gov</a:t>
                      </a:r>
                      <a:endParaRPr lang="en-US" sz="1300" b="1" dirty="0">
                        <a:solidFill>
                          <a:schemeClr val="tx1"/>
                        </a:solidFill>
                        <a:effectLst/>
                        <a:latin typeface="Arial" panose="020B0604020202020204" pitchFamily="34" charset="0"/>
                        <a:cs typeface="Arial" panose="020B0604020202020204" pitchFamily="34" charset="0"/>
                      </a:endParaRP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300" dirty="0">
                          <a:effectLst/>
                          <a:latin typeface="Arial" panose="020B0604020202020204" pitchFamily="34" charset="0"/>
                          <a:cs typeface="Arial" panose="020B0604020202020204" pitchFamily="34" charset="0"/>
                        </a:rPr>
                        <a:t>CC and NICHD</a:t>
                      </a: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696315835"/>
                  </a:ext>
                </a:extLst>
              </a:tr>
              <a:tr h="30717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300" dirty="0">
                          <a:effectLst/>
                          <a:latin typeface="Arial" panose="020B0604020202020204" pitchFamily="34" charset="0"/>
                          <a:cs typeface="Arial" panose="020B0604020202020204" pitchFamily="34" charset="0"/>
                        </a:rPr>
                        <a:t>Jonathan Ferguson</a:t>
                      </a: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300" b="1" u="none" strike="noStrike" dirty="0">
                          <a:solidFill>
                            <a:schemeClr val="tx1"/>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jonathan.ferguson@hhs.gov</a:t>
                      </a:r>
                      <a:endParaRPr lang="en-US" sz="1300" b="1" dirty="0">
                        <a:solidFill>
                          <a:schemeClr val="tx1"/>
                        </a:solidFill>
                        <a:effectLst/>
                        <a:latin typeface="Arial" panose="020B0604020202020204" pitchFamily="34" charset="0"/>
                        <a:cs typeface="Arial" panose="020B0604020202020204" pitchFamily="34" charset="0"/>
                      </a:endParaRP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algn="ctr" fontAlgn="t"/>
                      <a:r>
                        <a:rPr lang="en-US" sz="1300" dirty="0">
                          <a:effectLst/>
                          <a:latin typeface="Arial" panose="020B0604020202020204" pitchFamily="34" charset="0"/>
                          <a:cs typeface="Arial" panose="020B0604020202020204" pitchFamily="34" charset="0"/>
                        </a:rPr>
                        <a:t>NIEHS and OLAO</a:t>
                      </a: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821005083"/>
                  </a:ext>
                </a:extLst>
              </a:tr>
              <a:tr h="305714">
                <a:tc>
                  <a:txBody>
                    <a:bodyPr/>
                    <a:lstStyle/>
                    <a:p>
                      <a:pPr algn="ctr" fontAlgn="t"/>
                      <a:r>
                        <a:rPr lang="en-US" sz="1300" dirty="0">
                          <a:effectLst/>
                          <a:latin typeface="Arial" panose="020B0604020202020204" pitchFamily="34" charset="0"/>
                          <a:cs typeface="Arial" panose="020B0604020202020204" pitchFamily="34" charset="0"/>
                        </a:rPr>
                        <a:t>Amy </a:t>
                      </a:r>
                      <a:r>
                        <a:rPr lang="en-US" sz="1300" dirty="0" err="1">
                          <a:effectLst/>
                          <a:latin typeface="Arial" panose="020B0604020202020204" pitchFamily="34" charset="0"/>
                          <a:cs typeface="Arial" panose="020B0604020202020204" pitchFamily="34" charset="0"/>
                        </a:rPr>
                        <a:t>Ulisse</a:t>
                      </a:r>
                      <a:endParaRPr lang="en-US" sz="1300" dirty="0">
                        <a:effectLst/>
                        <a:latin typeface="Arial" panose="020B0604020202020204" pitchFamily="34" charset="0"/>
                        <a:cs typeface="Arial" panose="020B0604020202020204" pitchFamily="34" charset="0"/>
                      </a:endParaRP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t"/>
                      <a:r>
                        <a:rPr lang="en-US" sz="1300" b="1" dirty="0">
                          <a:solidFill>
                            <a:schemeClr val="tx1"/>
                          </a:solidFill>
                          <a:effectLst/>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amy.ulisse@hhs.gov</a:t>
                      </a:r>
                      <a:endParaRPr lang="en-US" sz="1300" b="1" dirty="0">
                        <a:solidFill>
                          <a:schemeClr val="tx1"/>
                        </a:solidFill>
                        <a:effectLst/>
                        <a:latin typeface="Arial" panose="020B0604020202020204" pitchFamily="34" charset="0"/>
                        <a:cs typeface="Arial" panose="020B0604020202020204" pitchFamily="34" charset="0"/>
                      </a:endParaRPr>
                    </a:p>
                    <a:p>
                      <a:pPr algn="ctr" fontAlgn="t"/>
                      <a:endParaRPr lang="en-US" sz="1300" b="1" dirty="0">
                        <a:solidFill>
                          <a:schemeClr val="tx1"/>
                        </a:solidFill>
                        <a:effectLst/>
                        <a:latin typeface="Arial" panose="020B0604020202020204" pitchFamily="34" charset="0"/>
                        <a:cs typeface="Arial" panose="020B0604020202020204" pitchFamily="34" charset="0"/>
                      </a:endParaRP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t"/>
                      <a:r>
                        <a:rPr lang="en-US" sz="1300" dirty="0">
                          <a:effectLst/>
                          <a:latin typeface="Arial" panose="020B0604020202020204" pitchFamily="34" charset="0"/>
                          <a:cs typeface="Arial" panose="020B0604020202020204" pitchFamily="34" charset="0"/>
                        </a:rPr>
                        <a:t>NCI and NIAID</a:t>
                      </a:r>
                    </a:p>
                  </a:txBody>
                  <a:tcPr marL="28575" marR="28575" marT="40005" marB="40005">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718314739"/>
                  </a:ext>
                </a:extLst>
              </a:tr>
            </a:tbl>
          </a:graphicData>
        </a:graphic>
      </p:graphicFrame>
      <p:sp>
        <p:nvSpPr>
          <p:cNvPr id="6" name="Title 1">
            <a:extLst>
              <a:ext uri="{FF2B5EF4-FFF2-40B4-BE49-F238E27FC236}">
                <a16:creationId xmlns:a16="http://schemas.microsoft.com/office/drawing/2014/main" id="{E76DDDD6-8187-444E-B260-988FC3D43792}"/>
              </a:ext>
            </a:extLst>
          </p:cNvPr>
          <p:cNvSpPr txBox="1">
            <a:spLocks/>
          </p:cNvSpPr>
          <p:nvPr/>
        </p:nvSpPr>
        <p:spPr bwMode="auto">
          <a:xfrm>
            <a:off x="0" y="987216"/>
            <a:ext cx="9144000" cy="626976"/>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Sitka Banner" panose="02000505000000020004" pitchFamily="2" charset="0"/>
              </a:rPr>
              <a:t>HHS OSDBU SUPPORT TEAM</a:t>
            </a:r>
            <a:endParaRPr kumimoji="0" lang="en-US" sz="6600" b="1" i="0" u="none" strike="noStrike" kern="1200" cap="none" spc="0" normalizeH="0" baseline="0" noProof="0" dirty="0">
              <a:ln>
                <a:noFill/>
              </a:ln>
              <a:solidFill>
                <a:schemeClr val="bg1"/>
              </a:solidFill>
              <a:effectLst/>
              <a:uLnTx/>
              <a:uFillTx/>
              <a:latin typeface="Sitka Banner" panose="02000505000000020004" pitchFamily="2" charset="0"/>
            </a:endParaRPr>
          </a:p>
        </p:txBody>
      </p:sp>
    </p:spTree>
    <p:extLst>
      <p:ext uri="{BB962C8B-B14F-4D97-AF65-F5344CB8AC3E}">
        <p14:creationId xmlns:p14="http://schemas.microsoft.com/office/powerpoint/2010/main" val="363821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F0D9DC-6B2A-402C-A252-05F3D9024589}"/>
              </a:ext>
            </a:extLst>
          </p:cNvPr>
          <p:cNvSpPr txBox="1">
            <a:spLocks/>
          </p:cNvSpPr>
          <p:nvPr/>
        </p:nvSpPr>
        <p:spPr bwMode="auto">
          <a:xfrm>
            <a:off x="0" y="940952"/>
            <a:ext cx="9144000" cy="887848"/>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all" spc="0" normalizeH="0" baseline="0" noProof="0" dirty="0">
                <a:ln>
                  <a:noFill/>
                </a:ln>
                <a:solidFill>
                  <a:schemeClr val="bg1"/>
                </a:solidFill>
                <a:effectLst/>
                <a:uLnTx/>
                <a:uFillTx/>
                <a:latin typeface="Sitka Banner" panose="02000505000000020004" pitchFamily="2" charset="0"/>
                <a:ea typeface="+mj-ea"/>
                <a:cs typeface="+mj-cs"/>
              </a:rPr>
              <a:t>ADVANCED RESE</a:t>
            </a:r>
            <a:r>
              <a:rPr lang="en-US" sz="2800" b="1" cap="all" dirty="0">
                <a:solidFill>
                  <a:schemeClr val="bg1"/>
                </a:solidFill>
                <a:latin typeface="Sitka Banner" panose="02000505000000020004" pitchFamily="2" charset="0"/>
              </a:rPr>
              <a:t>ARCH PROJects Agency for health (Arpa-h)</a:t>
            </a:r>
            <a:endParaRPr kumimoji="0" lang="en-US" b="0" i="0" u="none" strike="noStrike" kern="1200" cap="none" spc="0" normalizeH="0" baseline="0" noProof="0" dirty="0">
              <a:ln>
                <a:noFill/>
              </a:ln>
              <a:solidFill>
                <a:schemeClr val="bg1"/>
              </a:solidFill>
              <a:effectLst/>
              <a:uLnTx/>
              <a:uFillTx/>
              <a:latin typeface="Calibri"/>
              <a:ea typeface="+mj-ea"/>
              <a:cs typeface="+mj-cs"/>
            </a:endParaRPr>
          </a:p>
        </p:txBody>
      </p:sp>
      <p:pic>
        <p:nvPicPr>
          <p:cNvPr id="7" name="Content Placeholder 6">
            <a:extLst>
              <a:ext uri="{FF2B5EF4-FFF2-40B4-BE49-F238E27FC236}">
                <a16:creationId xmlns:a16="http://schemas.microsoft.com/office/drawing/2014/main" id="{478F7796-752D-4895-B52E-83F5556EF6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4750" y="2197223"/>
            <a:ext cx="7252509" cy="4022725"/>
          </a:xfrm>
        </p:spPr>
      </p:pic>
    </p:spTree>
    <p:extLst>
      <p:ext uri="{BB962C8B-B14F-4D97-AF65-F5344CB8AC3E}">
        <p14:creationId xmlns:p14="http://schemas.microsoft.com/office/powerpoint/2010/main" val="25546192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8FE8D4-24FA-4AB2-AE9A-E581A4243349}"/>
              </a:ext>
            </a:extLst>
          </p:cNvPr>
          <p:cNvSpPr txBox="1"/>
          <p:nvPr/>
        </p:nvSpPr>
        <p:spPr>
          <a:xfrm>
            <a:off x="1825755" y="2063836"/>
            <a:ext cx="5492489" cy="3539430"/>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Annette V. Owens Scarboro</a:t>
            </a:r>
          </a:p>
          <a:p>
            <a:pPr algn="ctr"/>
            <a:r>
              <a:rPr lang="en-US" sz="1600" b="1" dirty="0">
                <a:latin typeface="Arial" panose="020B0604020202020204" pitchFamily="34" charset="0"/>
                <a:cs typeface="Arial" panose="020B0604020202020204" pitchFamily="34" charset="0"/>
              </a:rPr>
              <a:t>Small Business, </a:t>
            </a:r>
          </a:p>
          <a:p>
            <a:pPr algn="ctr"/>
            <a:r>
              <a:rPr lang="en-US" sz="1600" b="1" dirty="0">
                <a:latin typeface="Arial" panose="020B0604020202020204" pitchFamily="34" charset="0"/>
                <a:cs typeface="Arial" panose="020B0604020202020204" pitchFamily="34" charset="0"/>
              </a:rPr>
              <a:t>Historically Black Colleges and Universities/Minority Serving Institutions Program Manager</a:t>
            </a:r>
          </a:p>
          <a:p>
            <a:pPr algn="ctr" fontAlgn="base">
              <a:spcBef>
                <a:spcPct val="0"/>
              </a:spcBef>
              <a:spcAft>
                <a:spcPct val="0"/>
              </a:spcAft>
              <a:defRPr/>
            </a:pPr>
            <a:r>
              <a:rPr lang="en-US" sz="1600" dirty="0">
                <a:solidFill>
                  <a:srgbClr val="7030A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Scarbora@od.nih.gov</a:t>
            </a:r>
            <a:endParaRPr lang="en-US" sz="1600" dirty="0">
              <a:solidFill>
                <a:srgbClr val="7030A0"/>
              </a:solidFill>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p>
          <a:p>
            <a:pPr algn="ctr"/>
            <a:endParaRPr lang="en-US" sz="16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50035B0-DCCF-4D44-B8C1-47DCD243D482}"/>
              </a:ext>
            </a:extLst>
          </p:cNvPr>
          <p:cNvSpPr txBox="1"/>
          <p:nvPr/>
        </p:nvSpPr>
        <p:spPr>
          <a:xfrm>
            <a:off x="586306" y="3171833"/>
            <a:ext cx="2478898"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Keondra Watts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Program Analyst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Arial" charset="0"/>
                <a:ea typeface="+mn-ea"/>
                <a:cs typeface="+mn-cs"/>
                <a:hlinkClick r:id="rId4">
                  <a:extLst>
                    <a:ext uri="{A12FA001-AC4F-418D-AE19-62706E023703}">
                      <ahyp:hlinkClr xmlns:ahyp="http://schemas.microsoft.com/office/drawing/2018/hyperlinkcolor" val="tx"/>
                    </a:ext>
                  </a:extLst>
                </a:hlinkClick>
              </a:rPr>
              <a:t>Keondra.Watts@nih.gov</a:t>
            </a:r>
            <a:endParaRPr kumimoji="0" lang="en-US" sz="1600" b="0" i="0" u="none" strike="noStrike" kern="1200" cap="none" spc="0" normalizeH="0" baseline="0" noProof="0" dirty="0">
              <a:ln>
                <a:noFill/>
              </a:ln>
              <a:solidFill>
                <a:srgbClr val="7030A0"/>
              </a:solidFill>
              <a:effectLst/>
              <a:uLnTx/>
              <a:uFillTx/>
              <a:latin typeface="Arial" charset="0"/>
              <a:ea typeface="+mn-ea"/>
              <a:cs typeface="+mn-cs"/>
            </a:endParaRPr>
          </a:p>
        </p:txBody>
      </p:sp>
      <p:sp>
        <p:nvSpPr>
          <p:cNvPr id="10" name="TextBox 9">
            <a:extLst>
              <a:ext uri="{FF2B5EF4-FFF2-40B4-BE49-F238E27FC236}">
                <a16:creationId xmlns:a16="http://schemas.microsoft.com/office/drawing/2014/main" id="{EA2F04AB-AAE5-4483-9D7E-4F3A9309DA6E}"/>
              </a:ext>
            </a:extLst>
          </p:cNvPr>
          <p:cNvSpPr txBox="1"/>
          <p:nvPr/>
        </p:nvSpPr>
        <p:spPr>
          <a:xfrm>
            <a:off x="6078795" y="3171832"/>
            <a:ext cx="2478898"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Shamya Wade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charset="0"/>
                <a:ea typeface="+mn-ea"/>
                <a:cs typeface="+mn-cs"/>
              </a:rPr>
              <a:t>Pathways Intern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Arial" charset="0"/>
                <a:ea typeface="+mn-ea"/>
                <a:cs typeface="+mn-cs"/>
                <a:hlinkClick r:id="rId5">
                  <a:extLst>
                    <a:ext uri="{A12FA001-AC4F-418D-AE19-62706E023703}">
                      <ahyp:hlinkClr xmlns:ahyp="http://schemas.microsoft.com/office/drawing/2018/hyperlinkcolor" val="tx"/>
                    </a:ext>
                  </a:extLst>
                </a:hlinkClick>
              </a:rPr>
              <a:t>Shamya.Wade@nih.gov</a:t>
            </a:r>
            <a:endParaRPr kumimoji="0" lang="en-US" sz="1600" b="0" i="0" u="none" strike="noStrike" kern="1200" cap="none" spc="0" normalizeH="0" baseline="0" noProof="0" dirty="0">
              <a:ln>
                <a:noFill/>
              </a:ln>
              <a:solidFill>
                <a:srgbClr val="7030A0"/>
              </a:solidFill>
              <a:effectLst/>
              <a:uLnTx/>
              <a:uFillTx/>
              <a:latin typeface="Arial" charset="0"/>
              <a:ea typeface="+mn-ea"/>
              <a:cs typeface="+mn-cs"/>
            </a:endParaRPr>
          </a:p>
        </p:txBody>
      </p:sp>
      <p:sp>
        <p:nvSpPr>
          <p:cNvPr id="13" name="TextBox 12">
            <a:extLst>
              <a:ext uri="{FF2B5EF4-FFF2-40B4-BE49-F238E27FC236}">
                <a16:creationId xmlns:a16="http://schemas.microsoft.com/office/drawing/2014/main" id="{D6D47E14-3307-40D5-A0BB-6EF22E49C43C}"/>
              </a:ext>
            </a:extLst>
          </p:cNvPr>
          <p:cNvSpPr txBox="1"/>
          <p:nvPr/>
        </p:nvSpPr>
        <p:spPr>
          <a:xfrm>
            <a:off x="3065204" y="4124536"/>
            <a:ext cx="2923670" cy="15081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charset="0"/>
                <a:ea typeface="+mn-ea"/>
                <a:cs typeface="+mn-cs"/>
              </a:rPr>
              <a:t>Artavia Copeland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charset="0"/>
                <a:ea typeface="+mn-ea"/>
                <a:cs typeface="+mn-cs"/>
              </a:rPr>
              <a:t>Administrative Assistant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7030A0"/>
                </a:solidFill>
                <a:effectLst/>
                <a:uLnTx/>
                <a:uFillTx/>
                <a:latin typeface="Arial" charset="0"/>
                <a:ea typeface="+mn-ea"/>
                <a:cs typeface="+mn-cs"/>
                <a:hlinkClick r:id="rId6">
                  <a:extLst>
                    <a:ext uri="{A12FA001-AC4F-418D-AE19-62706E023703}">
                      <ahyp:hlinkClr xmlns:ahyp="http://schemas.microsoft.com/office/drawing/2018/hyperlinkcolor" val="tx"/>
                    </a:ext>
                  </a:extLst>
                </a:hlinkClick>
              </a:rPr>
              <a:t>Artavia.Copeland@nih.gov</a:t>
            </a:r>
            <a:endParaRPr kumimoji="0" lang="en-US" sz="1500" b="0" i="0" u="none" strike="noStrike" kern="1200" cap="none" spc="0" normalizeH="0" baseline="0" noProof="0" dirty="0">
              <a:ln>
                <a:noFill/>
              </a:ln>
              <a:solidFill>
                <a:srgbClr val="7030A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500" b="1" dirty="0">
                <a:solidFill>
                  <a:prstClr val="black"/>
                </a:solidFill>
              </a:rPr>
              <a:t>301-496-4756</a:t>
            </a:r>
            <a:endParaRPr kumimoji="0" lang="en-US" sz="15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4" name="Title 1">
            <a:extLst>
              <a:ext uri="{FF2B5EF4-FFF2-40B4-BE49-F238E27FC236}">
                <a16:creationId xmlns:a16="http://schemas.microsoft.com/office/drawing/2014/main" id="{574473A9-2E83-4A2D-A068-F4DE76517559}"/>
              </a:ext>
            </a:extLst>
          </p:cNvPr>
          <p:cNvSpPr txBox="1">
            <a:spLocks/>
          </p:cNvSpPr>
          <p:nvPr/>
        </p:nvSpPr>
        <p:spPr bwMode="auto">
          <a:xfrm>
            <a:off x="0" y="987216"/>
            <a:ext cx="9144000" cy="626976"/>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200" b="1" dirty="0">
                <a:solidFill>
                  <a:schemeClr val="bg1"/>
                </a:solidFill>
                <a:latin typeface="Sitka Banner" panose="02000505000000020004" pitchFamily="2" charset="0"/>
              </a:rPr>
              <a:t>NIH SMALL BUSINESS PROGRAM OFFICE STAFF</a:t>
            </a:r>
            <a:endParaRPr kumimoji="0" lang="en-US" sz="6600" b="1" i="0" u="none" strike="noStrike" kern="1200" cap="none" spc="0" normalizeH="0" baseline="0" noProof="0" dirty="0">
              <a:ln>
                <a:noFill/>
              </a:ln>
              <a:solidFill>
                <a:schemeClr val="bg1"/>
              </a:solidFill>
              <a:effectLst/>
              <a:uLnTx/>
              <a:uFillTx/>
              <a:latin typeface="Sitka Banner" panose="02000505000000020004" pitchFamily="2" charset="0"/>
            </a:endParaRPr>
          </a:p>
        </p:txBody>
      </p:sp>
      <p:sp>
        <p:nvSpPr>
          <p:cNvPr id="3" name="TextBox 2">
            <a:extLst>
              <a:ext uri="{FF2B5EF4-FFF2-40B4-BE49-F238E27FC236}">
                <a16:creationId xmlns:a16="http://schemas.microsoft.com/office/drawing/2014/main" id="{E7132DAD-F458-8DBC-610F-6340C3EE2E09}"/>
              </a:ext>
            </a:extLst>
          </p:cNvPr>
          <p:cNvSpPr txBox="1"/>
          <p:nvPr/>
        </p:nvSpPr>
        <p:spPr>
          <a:xfrm>
            <a:off x="1029775" y="5842906"/>
            <a:ext cx="7084447" cy="646331"/>
          </a:xfrm>
          <a:prstGeom prst="rect">
            <a:avLst/>
          </a:prstGeom>
          <a:noFill/>
        </p:spPr>
        <p:txBody>
          <a:bodyPr wrap="square" rtlCol="0">
            <a:spAutoFit/>
          </a:bodyPr>
          <a:lstStyle/>
          <a:p>
            <a:pPr algn="ctr"/>
            <a:r>
              <a:rPr lang="en-US" dirty="0">
                <a:latin typeface="Ariel"/>
              </a:rPr>
              <a:t>Small Business Inquires: </a:t>
            </a:r>
            <a:r>
              <a:rPr lang="en-US" dirty="0">
                <a:solidFill>
                  <a:srgbClr val="7030A0"/>
                </a:solidFill>
                <a:latin typeface="Ariel"/>
                <a:hlinkClick r:id="rId7">
                  <a:extLst>
                    <a:ext uri="{A12FA001-AC4F-418D-AE19-62706E023703}">
                      <ahyp:hlinkClr xmlns:ahyp="http://schemas.microsoft.com/office/drawing/2018/hyperlinkcolor" val="tx"/>
                    </a:ext>
                  </a:extLst>
                </a:hlinkClick>
              </a:rPr>
              <a:t>NIHSmallBusiness@mail.nih.gov</a:t>
            </a:r>
            <a:endParaRPr lang="en-US" dirty="0">
              <a:solidFill>
                <a:srgbClr val="7030A0"/>
              </a:solidFill>
              <a:latin typeface="Ariel"/>
            </a:endParaRPr>
          </a:p>
          <a:p>
            <a:endParaRPr lang="en-US" dirty="0"/>
          </a:p>
        </p:txBody>
      </p:sp>
    </p:spTree>
    <p:extLst>
      <p:ext uri="{BB962C8B-B14F-4D97-AF65-F5344CB8AC3E}">
        <p14:creationId xmlns:p14="http://schemas.microsoft.com/office/powerpoint/2010/main" val="40772796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5E234A5-5E5C-48F9-AFB3-570923ABE043}"/>
              </a:ext>
            </a:extLst>
          </p:cNvPr>
          <p:cNvSpPr txBox="1">
            <a:spLocks/>
          </p:cNvSpPr>
          <p:nvPr/>
        </p:nvSpPr>
        <p:spPr bwMode="auto">
          <a:xfrm>
            <a:off x="0" y="987195"/>
            <a:ext cx="9144000" cy="726195"/>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6000" b="1" cap="all" dirty="0">
                <a:solidFill>
                  <a:schemeClr val="bg1"/>
                </a:solidFill>
                <a:latin typeface="Sitka Banner" panose="02000505000000020004" pitchFamily="2" charset="0"/>
              </a:rPr>
              <a:t> Questions</a:t>
            </a:r>
          </a:p>
        </p:txBody>
      </p:sp>
      <p:pic>
        <p:nvPicPr>
          <p:cNvPr id="6" name="Picture 5">
            <a:extLst>
              <a:ext uri="{FF2B5EF4-FFF2-40B4-BE49-F238E27FC236}">
                <a16:creationId xmlns:a16="http://schemas.microsoft.com/office/drawing/2014/main" id="{8579FAC9-C3D8-4509-AC83-49FBF5E0BBCF}"/>
              </a:ext>
            </a:extLst>
          </p:cNvPr>
          <p:cNvPicPr>
            <a:picLocks noChangeAspect="1"/>
          </p:cNvPicPr>
          <p:nvPr/>
        </p:nvPicPr>
        <p:blipFill>
          <a:blip r:embed="rId2"/>
          <a:stretch>
            <a:fillRect/>
          </a:stretch>
        </p:blipFill>
        <p:spPr>
          <a:xfrm>
            <a:off x="1405467" y="2468958"/>
            <a:ext cx="5995373" cy="3975193"/>
          </a:xfrm>
          <a:prstGeom prst="rect">
            <a:avLst/>
          </a:prstGeom>
        </p:spPr>
      </p:pic>
    </p:spTree>
    <p:extLst>
      <p:ext uri="{BB962C8B-B14F-4D97-AF65-F5344CB8AC3E}">
        <p14:creationId xmlns:p14="http://schemas.microsoft.com/office/powerpoint/2010/main" val="531471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3E8F3A2-076B-4EDF-B8A1-7CE62D803140}"/>
              </a:ext>
            </a:extLst>
          </p:cNvPr>
          <p:cNvSpPr txBox="1">
            <a:spLocks/>
          </p:cNvSpPr>
          <p:nvPr/>
        </p:nvSpPr>
        <p:spPr bwMode="auto">
          <a:xfrm>
            <a:off x="0" y="987216"/>
            <a:ext cx="9144000" cy="555834"/>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200" b="1" cap="all" dirty="0">
                <a:solidFill>
                  <a:schemeClr val="bg1"/>
                </a:solidFill>
                <a:latin typeface="Sitka Banner" panose="02000505000000020004" pitchFamily="2" charset="0"/>
              </a:rPr>
              <a:t>ARPA-H Organization with HHS</a:t>
            </a:r>
            <a:endParaRPr kumimoji="0" lang="en-US" sz="4800" b="0" i="0" u="none" strike="noStrike" kern="1200" cap="none" spc="0" normalizeH="0" baseline="0" noProof="0" dirty="0">
              <a:ln>
                <a:noFill/>
              </a:ln>
              <a:solidFill>
                <a:schemeClr val="bg1"/>
              </a:solidFill>
              <a:effectLst/>
              <a:uLnTx/>
              <a:uFillTx/>
              <a:latin typeface="Calibri"/>
              <a:ea typeface="+mj-ea"/>
              <a:cs typeface="+mj-cs"/>
            </a:endParaRPr>
          </a:p>
        </p:txBody>
      </p:sp>
      <p:grpSp>
        <p:nvGrpSpPr>
          <p:cNvPr id="2" name="Group 1">
            <a:extLst>
              <a:ext uri="{FF2B5EF4-FFF2-40B4-BE49-F238E27FC236}">
                <a16:creationId xmlns:a16="http://schemas.microsoft.com/office/drawing/2014/main" id="{A566CD2E-B3B5-499F-F0FF-E3170D8AB3A2}"/>
              </a:ext>
            </a:extLst>
          </p:cNvPr>
          <p:cNvGrpSpPr/>
          <p:nvPr/>
        </p:nvGrpSpPr>
        <p:grpSpPr>
          <a:xfrm>
            <a:off x="348097" y="2417710"/>
            <a:ext cx="3846422" cy="3185488"/>
            <a:chOff x="838200" y="1407460"/>
            <a:chExt cx="5128562" cy="4247317"/>
          </a:xfrm>
        </p:grpSpPr>
        <p:sp>
          <p:nvSpPr>
            <p:cNvPr id="3" name="Rounded Rectangle 16">
              <a:extLst>
                <a:ext uri="{FF2B5EF4-FFF2-40B4-BE49-F238E27FC236}">
                  <a16:creationId xmlns:a16="http://schemas.microsoft.com/office/drawing/2014/main" id="{CBF21371-03D0-658F-1D0E-465954D09259}"/>
                </a:ext>
              </a:extLst>
            </p:cNvPr>
            <p:cNvSpPr/>
            <p:nvPr/>
          </p:nvSpPr>
          <p:spPr>
            <a:xfrm>
              <a:off x="3066770" y="1407460"/>
              <a:ext cx="1832079" cy="685800"/>
            </a:xfrm>
            <a:prstGeom prst="roundRect">
              <a:avLst>
                <a:gd name="adj" fmla="val 10087"/>
              </a:avLst>
            </a:prstGeom>
            <a:solidFill>
              <a:srgbClr val="212463"/>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286" tIns="4286" rIns="4286" bIns="40508" numCol="1" spcCol="1270" anchor="ctr" anchorCtr="0">
              <a:noAutofit/>
              <a:flatTx/>
            </a:bodyPr>
            <a:lstStyle/>
            <a:p>
              <a:pPr algn="ctr" defTabSz="300038">
                <a:lnSpc>
                  <a:spcPct val="140000"/>
                </a:lnSpc>
                <a:spcBef>
                  <a:spcPct val="0"/>
                </a:spcBef>
              </a:pPr>
              <a:r>
                <a:rPr lang="en-US" sz="975" b="1" dirty="0">
                  <a:solidFill>
                    <a:schemeClr val="bg1"/>
                  </a:solidFill>
                  <a:latin typeface="Avenir Next LT Pro" panose="020B0504020202020204" pitchFamily="34" charset="0"/>
                </a:rPr>
                <a:t>HHS Secretary</a:t>
              </a:r>
              <a:endParaRPr lang="en-US" sz="975" dirty="0">
                <a:solidFill>
                  <a:schemeClr val="bg1"/>
                </a:solidFill>
                <a:latin typeface="Avenir Next LT Pro" panose="020B0504020202020204" pitchFamily="34" charset="0"/>
              </a:endParaRPr>
            </a:p>
          </p:txBody>
        </p:sp>
        <p:sp>
          <p:nvSpPr>
            <p:cNvPr id="4" name="Rounded Rectangle 17">
              <a:extLst>
                <a:ext uri="{FF2B5EF4-FFF2-40B4-BE49-F238E27FC236}">
                  <a16:creationId xmlns:a16="http://schemas.microsoft.com/office/drawing/2014/main" id="{515F01BF-0DBB-8FE3-460A-079B5DF90150}"/>
                </a:ext>
              </a:extLst>
            </p:cNvPr>
            <p:cNvSpPr/>
            <p:nvPr/>
          </p:nvSpPr>
          <p:spPr>
            <a:xfrm>
              <a:off x="838200" y="3156610"/>
              <a:ext cx="1828793" cy="685800"/>
            </a:xfrm>
            <a:prstGeom prst="roundRect">
              <a:avLst>
                <a:gd name="adj" fmla="val 10087"/>
              </a:avLst>
            </a:prstGeom>
            <a:solidFill>
              <a:srgbClr val="0857BF"/>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286" tIns="4286" rIns="4286" bIns="40508" numCol="1" spcCol="1270" anchor="ctr" anchorCtr="0">
              <a:noAutofit/>
              <a:flatTx/>
            </a:bodyPr>
            <a:lstStyle/>
            <a:p>
              <a:pPr algn="ctr" defTabSz="300038">
                <a:lnSpc>
                  <a:spcPct val="140000"/>
                </a:lnSpc>
                <a:spcBef>
                  <a:spcPct val="0"/>
                </a:spcBef>
              </a:pPr>
              <a:r>
                <a:rPr lang="en-US" sz="975" b="1" dirty="0">
                  <a:solidFill>
                    <a:schemeClr val="bg1"/>
                  </a:solidFill>
                  <a:latin typeface="Avenir Next LT Pro Demi" panose="020B0504020202020204" pitchFamily="34" charset="77"/>
                </a:rPr>
                <a:t>NIH Director</a:t>
              </a:r>
            </a:p>
          </p:txBody>
        </p:sp>
        <p:sp>
          <p:nvSpPr>
            <p:cNvPr id="5" name="Rounded Rectangle 18">
              <a:extLst>
                <a:ext uri="{FF2B5EF4-FFF2-40B4-BE49-F238E27FC236}">
                  <a16:creationId xmlns:a16="http://schemas.microsoft.com/office/drawing/2014/main" id="{05B3CEEE-92C8-8939-79B4-2F711BE12060}"/>
                </a:ext>
              </a:extLst>
            </p:cNvPr>
            <p:cNvSpPr/>
            <p:nvPr/>
          </p:nvSpPr>
          <p:spPr>
            <a:xfrm>
              <a:off x="3068413" y="3156610"/>
              <a:ext cx="1828793" cy="685800"/>
            </a:xfrm>
            <a:prstGeom prst="roundRect">
              <a:avLst>
                <a:gd name="adj" fmla="val 10087"/>
              </a:avLst>
            </a:prstGeom>
            <a:solidFill>
              <a:srgbClr val="0857BF"/>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286" tIns="4286" rIns="4286" bIns="40508" numCol="1" spcCol="1270" anchor="ctr" anchorCtr="0">
              <a:noAutofit/>
              <a:flatTx/>
            </a:bodyPr>
            <a:lstStyle/>
            <a:p>
              <a:pPr algn="ctr" defTabSz="300038">
                <a:lnSpc>
                  <a:spcPct val="140000"/>
                </a:lnSpc>
                <a:spcBef>
                  <a:spcPct val="0"/>
                </a:spcBef>
              </a:pPr>
              <a:r>
                <a:rPr lang="en-US" sz="975" b="1" dirty="0">
                  <a:solidFill>
                    <a:schemeClr val="bg1"/>
                  </a:solidFill>
                  <a:latin typeface="Avenir Next LT Pro Demi" panose="020B0504020202020204" pitchFamily="34" charset="77"/>
                </a:rPr>
                <a:t>ARPA-H Director</a:t>
              </a:r>
            </a:p>
          </p:txBody>
        </p:sp>
        <p:cxnSp>
          <p:nvCxnSpPr>
            <p:cNvPr id="6" name="Straight Connector 5">
              <a:extLst>
                <a:ext uri="{FF2B5EF4-FFF2-40B4-BE49-F238E27FC236}">
                  <a16:creationId xmlns:a16="http://schemas.microsoft.com/office/drawing/2014/main" id="{06CA3972-4B51-B2D7-7B7D-E92095C0D546}"/>
                </a:ext>
              </a:extLst>
            </p:cNvPr>
            <p:cNvCxnSpPr>
              <a:cxnSpLocks/>
            </p:cNvCxnSpPr>
            <p:nvPr/>
          </p:nvCxnSpPr>
          <p:spPr>
            <a:xfrm>
              <a:off x="2666993" y="3499510"/>
              <a:ext cx="401420" cy="0"/>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0D250B3-5649-6182-A75C-C94B55479B10}"/>
                </a:ext>
              </a:extLst>
            </p:cNvPr>
            <p:cNvGrpSpPr/>
            <p:nvPr/>
          </p:nvGrpSpPr>
          <p:grpSpPr>
            <a:xfrm>
              <a:off x="1998857" y="4968977"/>
              <a:ext cx="3967905" cy="685800"/>
              <a:chOff x="1998857" y="4968977"/>
              <a:chExt cx="3967905" cy="685800"/>
            </a:xfrm>
          </p:grpSpPr>
          <p:sp>
            <p:nvSpPr>
              <p:cNvPr id="17" name="Rounded Rectangle 24">
                <a:extLst>
                  <a:ext uri="{FF2B5EF4-FFF2-40B4-BE49-F238E27FC236}">
                    <a16:creationId xmlns:a16="http://schemas.microsoft.com/office/drawing/2014/main" id="{E4ADCC9E-BDA0-835E-973B-0D9292C20879}"/>
                  </a:ext>
                </a:extLst>
              </p:cNvPr>
              <p:cNvSpPr/>
              <p:nvPr/>
            </p:nvSpPr>
            <p:spPr>
              <a:xfrm>
                <a:off x="1998857" y="4968977"/>
                <a:ext cx="1828799" cy="685800"/>
              </a:xfrm>
              <a:prstGeom prst="roundRect">
                <a:avLst>
                  <a:gd name="adj" fmla="val 9198"/>
                </a:avLst>
              </a:prstGeom>
              <a:solidFill>
                <a:srgbClr val="52DBF3"/>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286" tIns="4286" rIns="4286" bIns="40508" numCol="1" spcCol="1270" anchor="ctr" anchorCtr="0">
                <a:noAutofit/>
                <a:flatTx/>
              </a:bodyPr>
              <a:lstStyle/>
              <a:p>
                <a:pPr algn="ctr" defTabSz="300038">
                  <a:spcBef>
                    <a:spcPct val="0"/>
                  </a:spcBef>
                </a:pPr>
                <a:r>
                  <a:rPr lang="en-US" sz="975" b="1" dirty="0">
                    <a:solidFill>
                      <a:schemeClr val="tx1"/>
                    </a:solidFill>
                    <a:latin typeface="Avenir Next LT Pro Demi" panose="020B0504020202020204" pitchFamily="34" charset="77"/>
                  </a:rPr>
                  <a:t>Program </a:t>
                </a:r>
                <a:br>
                  <a:rPr lang="en-US" sz="975" b="1" dirty="0">
                    <a:solidFill>
                      <a:schemeClr val="tx1"/>
                    </a:solidFill>
                    <a:latin typeface="Avenir Next LT Pro Demi" panose="020B0504020202020204" pitchFamily="34" charset="77"/>
                  </a:rPr>
                </a:br>
                <a:r>
                  <a:rPr lang="en-US" sz="975" b="1" dirty="0">
                    <a:solidFill>
                      <a:schemeClr val="tx1"/>
                    </a:solidFill>
                    <a:latin typeface="Avenir Next LT Pro Demi" panose="020B0504020202020204" pitchFamily="34" charset="77"/>
                  </a:rPr>
                  <a:t>Managers</a:t>
                </a:r>
              </a:p>
            </p:txBody>
          </p:sp>
          <p:sp>
            <p:nvSpPr>
              <p:cNvPr id="18" name="Rounded Rectangle 57">
                <a:extLst>
                  <a:ext uri="{FF2B5EF4-FFF2-40B4-BE49-F238E27FC236}">
                    <a16:creationId xmlns:a16="http://schemas.microsoft.com/office/drawing/2014/main" id="{50CD4B1F-89E9-294F-9082-03600ADCD35F}"/>
                  </a:ext>
                </a:extLst>
              </p:cNvPr>
              <p:cNvSpPr/>
              <p:nvPr/>
            </p:nvSpPr>
            <p:spPr>
              <a:xfrm>
                <a:off x="4137963" y="4968977"/>
                <a:ext cx="1828799" cy="685800"/>
              </a:xfrm>
              <a:prstGeom prst="roundRect">
                <a:avLst>
                  <a:gd name="adj" fmla="val 9198"/>
                </a:avLst>
              </a:prstGeom>
              <a:solidFill>
                <a:srgbClr val="52DBF3"/>
              </a:solidFill>
              <a:ln w="28575"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flatTx/>
              </a:bodyPr>
              <a:lstStyle/>
              <a:p>
                <a:pPr algn="ctr" defTabSz="300038">
                  <a:spcBef>
                    <a:spcPct val="0"/>
                  </a:spcBef>
                </a:pPr>
                <a:r>
                  <a:rPr lang="en-US" sz="975" b="1" dirty="0">
                    <a:solidFill>
                      <a:schemeClr val="tx1"/>
                    </a:solidFill>
                    <a:latin typeface="Avenir Next LT Pro Demi" panose="020B0504020202020204" pitchFamily="34" charset="77"/>
                  </a:rPr>
                  <a:t>Business Team Members</a:t>
                </a:r>
              </a:p>
            </p:txBody>
          </p:sp>
        </p:grpSp>
        <p:sp>
          <p:nvSpPr>
            <p:cNvPr id="9" name="Rectangle 8">
              <a:extLst>
                <a:ext uri="{FF2B5EF4-FFF2-40B4-BE49-F238E27FC236}">
                  <a16:creationId xmlns:a16="http://schemas.microsoft.com/office/drawing/2014/main" id="{034B32C0-F5DE-9057-4CFE-FA1AA3EFC761}"/>
                </a:ext>
              </a:extLst>
            </p:cNvPr>
            <p:cNvSpPr/>
            <p:nvPr/>
          </p:nvSpPr>
          <p:spPr>
            <a:xfrm>
              <a:off x="3899792" y="1964750"/>
              <a:ext cx="168052" cy="128510"/>
            </a:xfrm>
            <a:prstGeom prst="rect">
              <a:avLst/>
            </a:prstGeom>
            <a:solidFill>
              <a:srgbClr val="202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0" name="Straight Connector 9">
              <a:extLst>
                <a:ext uri="{FF2B5EF4-FFF2-40B4-BE49-F238E27FC236}">
                  <a16:creationId xmlns:a16="http://schemas.microsoft.com/office/drawing/2014/main" id="{DC6313B8-8B33-98D3-19CA-744CE14817E6}"/>
                </a:ext>
              </a:extLst>
            </p:cNvPr>
            <p:cNvCxnSpPr>
              <a:stCxn id="3" idx="2"/>
              <a:endCxn id="5" idx="0"/>
            </p:cNvCxnSpPr>
            <p:nvPr/>
          </p:nvCxnSpPr>
          <p:spPr>
            <a:xfrm>
              <a:off x="3982810" y="2093260"/>
              <a:ext cx="0" cy="106335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C3D53B3-960A-572D-0748-1C80B0623C5C}"/>
                </a:ext>
              </a:extLst>
            </p:cNvPr>
            <p:cNvSpPr/>
            <p:nvPr/>
          </p:nvSpPr>
          <p:spPr>
            <a:xfrm>
              <a:off x="3898783" y="3713900"/>
              <a:ext cx="168052" cy="128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13" name="Elbow Connector 32">
              <a:extLst>
                <a:ext uri="{FF2B5EF4-FFF2-40B4-BE49-F238E27FC236}">
                  <a16:creationId xmlns:a16="http://schemas.microsoft.com/office/drawing/2014/main" id="{67E65B61-B213-17E6-F8DD-23124CBF8E18}"/>
                </a:ext>
              </a:extLst>
            </p:cNvPr>
            <p:cNvCxnSpPr>
              <a:stCxn id="12" idx="2"/>
              <a:endCxn id="17" idx="0"/>
            </p:cNvCxnSpPr>
            <p:nvPr/>
          </p:nvCxnSpPr>
          <p:spPr>
            <a:xfrm rot="5400000">
              <a:off x="2885677" y="3869990"/>
              <a:ext cx="1124712" cy="1069552"/>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4" name="Elbow Connector 34">
              <a:extLst>
                <a:ext uri="{FF2B5EF4-FFF2-40B4-BE49-F238E27FC236}">
                  <a16:creationId xmlns:a16="http://schemas.microsoft.com/office/drawing/2014/main" id="{EA74F8F9-4008-E1B5-EDCA-4C291BF0C6FE}"/>
                </a:ext>
              </a:extLst>
            </p:cNvPr>
            <p:cNvCxnSpPr>
              <a:stCxn id="12" idx="2"/>
              <a:endCxn id="18" idx="0"/>
            </p:cNvCxnSpPr>
            <p:nvPr/>
          </p:nvCxnSpPr>
          <p:spPr>
            <a:xfrm rot="16200000" flipH="1">
              <a:off x="3955230" y="3871843"/>
              <a:ext cx="1124712" cy="1069554"/>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6" name="Elbow Connector 37">
              <a:extLst>
                <a:ext uri="{FF2B5EF4-FFF2-40B4-BE49-F238E27FC236}">
                  <a16:creationId xmlns:a16="http://schemas.microsoft.com/office/drawing/2014/main" id="{71613FED-855B-DB5E-2D85-26D917EF173F}"/>
                </a:ext>
              </a:extLst>
            </p:cNvPr>
            <p:cNvCxnSpPr>
              <a:stCxn id="9" idx="2"/>
              <a:endCxn id="4" idx="0"/>
            </p:cNvCxnSpPr>
            <p:nvPr/>
          </p:nvCxnSpPr>
          <p:spPr>
            <a:xfrm rot="5400000">
              <a:off x="2336533" y="1509325"/>
              <a:ext cx="1063350" cy="2231221"/>
            </a:xfrm>
            <a:prstGeom prst="bentConnector3">
              <a:avLst/>
            </a:prstGeom>
            <a:ln w="19050"/>
          </p:spPr>
          <p:style>
            <a:lnRef idx="1">
              <a:schemeClr val="accent1"/>
            </a:lnRef>
            <a:fillRef idx="0">
              <a:schemeClr val="accent1"/>
            </a:fillRef>
            <a:effectRef idx="0">
              <a:schemeClr val="accent1"/>
            </a:effectRef>
            <a:fontRef idx="minor">
              <a:schemeClr val="tx1"/>
            </a:fontRef>
          </p:style>
        </p:cxnSp>
      </p:grpSp>
      <p:sp>
        <p:nvSpPr>
          <p:cNvPr id="19" name="Rounded Rectangle 5">
            <a:extLst>
              <a:ext uri="{FF2B5EF4-FFF2-40B4-BE49-F238E27FC236}">
                <a16:creationId xmlns:a16="http://schemas.microsoft.com/office/drawing/2014/main" id="{2386073A-0795-4661-D767-E98F9E07C1B6}"/>
              </a:ext>
            </a:extLst>
          </p:cNvPr>
          <p:cNvSpPr/>
          <p:nvPr/>
        </p:nvSpPr>
        <p:spPr>
          <a:xfrm>
            <a:off x="4776136" y="2417710"/>
            <a:ext cx="4019767" cy="3160827"/>
          </a:xfrm>
          <a:prstGeom prst="roundRect">
            <a:avLst>
              <a:gd name="adj" fmla="val 327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1450" tIns="137160" rIns="171450" bIns="137160" rtlCol="0" anchor="ctr">
            <a:spAutoFit/>
          </a:bodyPr>
          <a:lstStyle/>
          <a:p>
            <a:pPr>
              <a:spcAft>
                <a:spcPts val="900"/>
              </a:spcAft>
              <a:buSzPct val="120000"/>
            </a:pPr>
            <a:r>
              <a:rPr lang="en-US" sz="1200" b="1" dirty="0">
                <a:solidFill>
                  <a:schemeClr val="bg1"/>
                </a:solidFill>
                <a:latin typeface="Arial" panose="020B0604020202020204" pitchFamily="34" charset="0"/>
                <a:cs typeface="Arial" panose="020B0604020202020204" pitchFamily="34" charset="0"/>
              </a:rPr>
              <a:t>ARPA-H Key Features and Authorities</a:t>
            </a:r>
          </a:p>
          <a:p>
            <a:pPr marL="171450" indent="-171450">
              <a:spcAft>
                <a:spcPts val="263"/>
              </a:spcAft>
              <a:buSzPct val="12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ARPA-H is a Federal R&amp;D Funding Agency.</a:t>
            </a:r>
          </a:p>
          <a:p>
            <a:pPr marL="171450" indent="-171450">
              <a:spcAft>
                <a:spcPts val="263"/>
              </a:spcAft>
              <a:buSzPct val="12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Independent component of HHS within NIH,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but not an Institute.</a:t>
            </a:r>
          </a:p>
          <a:p>
            <a:pPr marL="171450" indent="-171450">
              <a:spcAft>
                <a:spcPts val="263"/>
              </a:spcAft>
              <a:buSzPct val="12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ARPA-H Director reports directly to HHS Secretary.</a:t>
            </a:r>
          </a:p>
          <a:p>
            <a:pPr marL="171450" indent="-171450">
              <a:spcAft>
                <a:spcPts val="263"/>
              </a:spcAft>
              <a:buSzPct val="12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No internal research labs; disease agnostic.</a:t>
            </a:r>
          </a:p>
          <a:p>
            <a:pPr marL="171450" indent="-171450">
              <a:spcAft>
                <a:spcPts val="263"/>
              </a:spcAft>
              <a:buSzPct val="12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Lean and nimble management structure.</a:t>
            </a:r>
          </a:p>
          <a:p>
            <a:pPr marL="171450" indent="-171450">
              <a:spcAft>
                <a:spcPts val="263"/>
              </a:spcAft>
              <a:buSzPct val="12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Bottom-up Program Manager driven ideas and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decision-making.</a:t>
            </a:r>
          </a:p>
          <a:p>
            <a:pPr marL="171450" indent="-171450">
              <a:spcAft>
                <a:spcPts val="263"/>
              </a:spcAft>
              <a:buSzPct val="12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Prize Authority.</a:t>
            </a:r>
          </a:p>
          <a:p>
            <a:pPr marL="171450" indent="-171450">
              <a:spcAft>
                <a:spcPts val="263"/>
              </a:spcAft>
              <a:buSzPct val="12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Not grant-based; focus on Cooperative agreements, OTAs, contracts.</a:t>
            </a:r>
          </a:p>
          <a:p>
            <a:pPr marL="171450" indent="-171450">
              <a:spcAft>
                <a:spcPts val="263"/>
              </a:spcAft>
              <a:buSzPct val="12000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High Risk/High Impact Research.</a:t>
            </a:r>
          </a:p>
        </p:txBody>
      </p:sp>
    </p:spTree>
    <p:extLst>
      <p:ext uri="{BB962C8B-B14F-4D97-AF65-F5344CB8AC3E}">
        <p14:creationId xmlns:p14="http://schemas.microsoft.com/office/powerpoint/2010/main" val="2874677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4A62CB7-A26B-4CE1-8D15-4B6A5B5B04A3}"/>
              </a:ext>
              <a:ext uri="{C183D7F6-B498-43B3-948B-1728B52AA6E4}">
                <adec:decorative xmlns:adec="http://schemas.microsoft.com/office/drawing/2017/decorative" val="1"/>
              </a:ext>
            </a:extLst>
          </p:cNvPr>
          <p:cNvSpPr/>
          <p:nvPr/>
        </p:nvSpPr>
        <p:spPr>
          <a:xfrm>
            <a:off x="2569596" y="2041061"/>
            <a:ext cx="4009748" cy="2624649"/>
          </a:xfrm>
          <a:prstGeom prst="roundRect">
            <a:avLst/>
          </a:prstGeom>
          <a:solidFill>
            <a:schemeClr val="accent2">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highlight>
                  <a:srgbClr val="FFFF00"/>
                </a:highlight>
                <a:uLnTx/>
                <a:uFillTx/>
                <a:latin typeface="Calibri"/>
                <a:ea typeface="+mn-ea"/>
                <a:cs typeface="+mn-cs"/>
              </a:rPr>
              <a:t>NATIONAL INSTITUTES OF HEALTH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highlight>
                  <a:srgbClr val="FFFF00"/>
                </a:highlight>
                <a:uLnTx/>
                <a:uFillTx/>
                <a:latin typeface="Calibri"/>
                <a:ea typeface="+mn-ea"/>
                <a:cs typeface="+mn-cs"/>
              </a:rPr>
              <a:t>OFFICE OF ACQUISITION AND LOGISTICS MANAGEMENT (OALM)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2F2B2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Diane J. Frasier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Head of the Contracting Activity, NIH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$8.32B</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F2B2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rgbClr val="2F2B20"/>
                </a:solidFill>
                <a:effectLst/>
                <a:uLnTx/>
                <a:uFillTx/>
                <a:latin typeface="Calibri"/>
                <a:ea typeface="+mn-ea"/>
                <a:cs typeface="+mn-cs"/>
              </a:rPr>
              <a:t>COAC:</a:t>
            </a:r>
            <a:r>
              <a:rPr kumimoji="0" lang="en-US" sz="1200" b="1" i="0" u="none" strike="noStrike" kern="0" cap="none" spc="0" normalizeH="0" baseline="0" noProof="0" dirty="0">
                <a:ln>
                  <a:noFill/>
                </a:ln>
                <a:solidFill>
                  <a:srgbClr val="2F2B20"/>
                </a:solidFill>
                <a:effectLst/>
                <a:uLnTx/>
                <a:uFillTx/>
                <a:latin typeface="Calibri"/>
                <a:ea typeface="+mn-ea"/>
                <a:cs typeface="+mn-cs"/>
              </a:rPr>
              <a:t> </a:t>
            </a:r>
            <a:r>
              <a:rPr kumimoji="0" lang="en-US" sz="1200" b="0" i="0" u="none" strike="noStrike" kern="0" cap="none" spc="0" normalizeH="0" baseline="0" noProof="0" dirty="0">
                <a:ln>
                  <a:noFill/>
                </a:ln>
                <a:solidFill>
                  <a:srgbClr val="2F2B20"/>
                </a:solidFill>
                <a:effectLst/>
                <a:uLnTx/>
                <a:uFillTx/>
                <a:latin typeface="Calibri"/>
                <a:ea typeface="+mn-ea"/>
                <a:cs typeface="+mn-cs"/>
              </a:rPr>
              <a:t>R&amp;D Contracts: $2.51B &amp; Non-R&amp;D Contracts: $5.37B</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2F2B2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rgbClr val="2F2B20"/>
                </a:solidFill>
                <a:effectLst/>
                <a:uLnTx/>
                <a:uFillTx/>
                <a:latin typeface="Calibri"/>
                <a:ea typeface="+mn-ea"/>
                <a:cs typeface="+mn-cs"/>
              </a:rPr>
              <a:t>DELEGATED:</a:t>
            </a:r>
            <a:r>
              <a:rPr kumimoji="0" lang="en-US" sz="1200" b="1" i="0" u="none" strike="noStrike" kern="0" cap="none" spc="0" normalizeH="0" baseline="0" noProof="0" dirty="0">
                <a:ln>
                  <a:noFill/>
                </a:ln>
                <a:solidFill>
                  <a:srgbClr val="2F2B20"/>
                </a:solidFill>
                <a:effectLst/>
                <a:uLnTx/>
                <a:uFillTx/>
                <a:latin typeface="Calibri"/>
                <a:ea typeface="+mn-ea"/>
                <a:cs typeface="+mn-cs"/>
              </a:rPr>
              <a:t> </a:t>
            </a:r>
            <a:r>
              <a:rPr kumimoji="0" lang="en-US" sz="1200" b="0" i="0" u="none" strike="noStrike" kern="0" cap="none" spc="0" normalizeH="0" baseline="0" noProof="0" dirty="0">
                <a:ln>
                  <a:noFill/>
                </a:ln>
                <a:solidFill>
                  <a:srgbClr val="2F2B20"/>
                </a:solidFill>
                <a:effectLst/>
                <a:uLnTx/>
                <a:uFillTx/>
                <a:latin typeface="Calibri"/>
                <a:ea typeface="+mn-ea"/>
                <a:cs typeface="+mn-cs"/>
              </a:rPr>
              <a:t>Purchase Card: $299M; Delivery/Task Orders: $76M; Purchase Orders: $21M; BPA Calls: $46M </a:t>
            </a:r>
          </a:p>
        </p:txBody>
      </p:sp>
      <p:sp>
        <p:nvSpPr>
          <p:cNvPr id="8" name="Rectangle: Rounded Corners 7">
            <a:extLst>
              <a:ext uri="{FF2B5EF4-FFF2-40B4-BE49-F238E27FC236}">
                <a16:creationId xmlns:a16="http://schemas.microsoft.com/office/drawing/2014/main" id="{D6D07441-E325-4D5C-B24D-FEB4AEE03C7B}"/>
              </a:ext>
              <a:ext uri="{C183D7F6-B498-43B3-948B-1728B52AA6E4}">
                <adec:decorative xmlns:adec="http://schemas.microsoft.com/office/drawing/2017/decorative" val="1"/>
              </a:ext>
            </a:extLst>
          </p:cNvPr>
          <p:cNvSpPr/>
          <p:nvPr/>
        </p:nvSpPr>
        <p:spPr>
          <a:xfrm>
            <a:off x="2959904" y="700943"/>
            <a:ext cx="3224191" cy="1172041"/>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National Heart Lung &amp; Blood Institute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(NHLBI, NIAMS, CSR, NIDCR, NIBIB, NHGRI)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$151M &amp; Non-R&amp;D $594M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$745M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Allison Cristman (Acting)</a:t>
            </a:r>
          </a:p>
        </p:txBody>
      </p:sp>
      <p:sp>
        <p:nvSpPr>
          <p:cNvPr id="9" name="Rectangle: Rounded Corners 8">
            <a:extLst>
              <a:ext uri="{FF2B5EF4-FFF2-40B4-BE49-F238E27FC236}">
                <a16:creationId xmlns:a16="http://schemas.microsoft.com/office/drawing/2014/main" id="{0065E427-25BF-46D0-9474-906052B44FD2}"/>
              </a:ext>
              <a:ext uri="{C183D7F6-B498-43B3-948B-1728B52AA6E4}">
                <adec:decorative xmlns:adec="http://schemas.microsoft.com/office/drawing/2017/decorative" val="1"/>
              </a:ext>
            </a:extLst>
          </p:cNvPr>
          <p:cNvSpPr/>
          <p:nvPr/>
        </p:nvSpPr>
        <p:spPr>
          <a:xfrm>
            <a:off x="2981072" y="4765778"/>
            <a:ext cx="3181857" cy="1622575"/>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Office of Logistics &amp; Acquisition Operations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(OLAO, NINR, NEI, ORS, NIDCD, NIGMS,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OD, NITAAC)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$.755M &amp; Non-R&amp;D $970M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$971M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Darnese Wilkerson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NITAAC: $356M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Brian Goodger</a:t>
            </a:r>
          </a:p>
        </p:txBody>
      </p:sp>
      <p:sp>
        <p:nvSpPr>
          <p:cNvPr id="10" name="Rectangle: Rounded Corners 9">
            <a:extLst>
              <a:ext uri="{FF2B5EF4-FFF2-40B4-BE49-F238E27FC236}">
                <a16:creationId xmlns:a16="http://schemas.microsoft.com/office/drawing/2014/main" id="{2F594FA8-D1C7-473D-B4E4-B025D9AB5F3E}"/>
              </a:ext>
              <a:ext uri="{C183D7F6-B498-43B3-948B-1728B52AA6E4}">
                <adec:decorative xmlns:adec="http://schemas.microsoft.com/office/drawing/2017/decorative" val="1"/>
              </a:ext>
            </a:extLst>
          </p:cNvPr>
          <p:cNvSpPr/>
          <p:nvPr/>
        </p:nvSpPr>
        <p:spPr>
          <a:xfrm>
            <a:off x="103251" y="2098257"/>
            <a:ext cx="2375446" cy="1390158"/>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highlight>
                  <a:srgbClr val="FFFF00"/>
                </a:highlight>
                <a:uLnTx/>
                <a:uFillTx/>
                <a:latin typeface="Calibri"/>
                <a:ea typeface="+mn-ea"/>
                <a:cs typeface="+mn-cs"/>
              </a:rPr>
              <a:t>National Cancer Institute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highlight>
                  <a:srgbClr val="FFFF00"/>
                </a:highlight>
                <a:uLnTx/>
                <a:uFillTx/>
                <a:latin typeface="Calibri"/>
                <a:ea typeface="+mn-ea"/>
                <a:cs typeface="+mn-cs"/>
              </a:rPr>
              <a:t>(NCI, NCCIH)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$1.38B &amp; Non-R&amp;D $349M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$1.73B</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2F2B20"/>
                </a:solidFill>
                <a:latin typeface="Calibri"/>
                <a:cs typeface="+mn-cs"/>
              </a:rPr>
              <a:t>Francine Hemphill</a:t>
            </a:r>
            <a:endParaRPr kumimoji="0" lang="en-US" sz="1200" b="1" i="0" u="none" strike="noStrike" kern="0" cap="none" spc="0" normalizeH="0" baseline="0" noProof="0" dirty="0">
              <a:ln>
                <a:noFill/>
              </a:ln>
              <a:solidFill>
                <a:srgbClr val="2F2B20"/>
              </a:solidFill>
              <a:effectLst/>
              <a:uLnTx/>
              <a:uFillTx/>
              <a:latin typeface="Calibri"/>
              <a:ea typeface="+mn-ea"/>
              <a:cs typeface="+mn-cs"/>
            </a:endParaRPr>
          </a:p>
        </p:txBody>
      </p:sp>
      <p:sp>
        <p:nvSpPr>
          <p:cNvPr id="11" name="Rectangle: Rounded Corners 10">
            <a:extLst>
              <a:ext uri="{FF2B5EF4-FFF2-40B4-BE49-F238E27FC236}">
                <a16:creationId xmlns:a16="http://schemas.microsoft.com/office/drawing/2014/main" id="{BF3AE641-CB7E-45AF-BB47-E3C29B6E37F9}"/>
              </a:ext>
              <a:ext uri="{C183D7F6-B498-43B3-948B-1728B52AA6E4}">
                <adec:decorative xmlns:adec="http://schemas.microsoft.com/office/drawing/2017/decorative" val="1"/>
              </a:ext>
            </a:extLst>
          </p:cNvPr>
          <p:cNvSpPr/>
          <p:nvPr/>
        </p:nvSpPr>
        <p:spPr>
          <a:xfrm>
            <a:off x="6639904" y="700943"/>
            <a:ext cx="2352242" cy="1172041"/>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National Institute on Drug Abuse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(NIDA, NINDS, NIMH, NIA, NCATS)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$184M &amp; Non-R&amp;D $695M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$879M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Christopher Belt</a:t>
            </a:r>
          </a:p>
        </p:txBody>
      </p:sp>
      <p:sp>
        <p:nvSpPr>
          <p:cNvPr id="12" name="Rectangle: Rounded Corners 11">
            <a:extLst>
              <a:ext uri="{FF2B5EF4-FFF2-40B4-BE49-F238E27FC236}">
                <a16:creationId xmlns:a16="http://schemas.microsoft.com/office/drawing/2014/main" id="{70D187BF-C2ED-487C-8A96-A3A5EB8FE0BE}"/>
              </a:ext>
              <a:ext uri="{C183D7F6-B498-43B3-948B-1728B52AA6E4}">
                <adec:decorative xmlns:adec="http://schemas.microsoft.com/office/drawing/2017/decorative" val="1"/>
              </a:ext>
            </a:extLst>
          </p:cNvPr>
          <p:cNvSpPr/>
          <p:nvPr/>
        </p:nvSpPr>
        <p:spPr>
          <a:xfrm>
            <a:off x="103251" y="700943"/>
            <a:ext cx="2375446" cy="1170581"/>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highlight>
                  <a:srgbClr val="FFFF00"/>
                </a:highlight>
                <a:uLnTx/>
                <a:uFillTx/>
                <a:latin typeface="Calibri"/>
                <a:ea typeface="+mn-ea"/>
                <a:cs typeface="+mn-cs"/>
              </a:rPr>
              <a:t>Clinical Center (CC)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$.187M &amp; Non-R&amp;D $314M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$314M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Susan Nsangou</a:t>
            </a:r>
          </a:p>
        </p:txBody>
      </p:sp>
      <p:sp>
        <p:nvSpPr>
          <p:cNvPr id="13" name="Rectangle: Rounded Corners 12">
            <a:extLst>
              <a:ext uri="{FF2B5EF4-FFF2-40B4-BE49-F238E27FC236}">
                <a16:creationId xmlns:a16="http://schemas.microsoft.com/office/drawing/2014/main" id="{36597B47-3E19-49DF-8230-9D12E7E5C8C1}"/>
              </a:ext>
              <a:ext uri="{C183D7F6-B498-43B3-948B-1728B52AA6E4}">
                <adec:decorative xmlns:adec="http://schemas.microsoft.com/office/drawing/2017/decorative" val="1"/>
              </a:ext>
            </a:extLst>
          </p:cNvPr>
          <p:cNvSpPr/>
          <p:nvPr/>
        </p:nvSpPr>
        <p:spPr>
          <a:xfrm>
            <a:off x="6629400" y="2098257"/>
            <a:ext cx="2352242" cy="1390160"/>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National Institute of Environmental Health Sciences (NIEHS)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$99M &amp; Non-R&amp;D $73M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$172M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Melissa Gentry</a:t>
            </a:r>
          </a:p>
        </p:txBody>
      </p:sp>
      <p:sp>
        <p:nvSpPr>
          <p:cNvPr id="14" name="Rectangle: Rounded Corners 13">
            <a:extLst>
              <a:ext uri="{FF2B5EF4-FFF2-40B4-BE49-F238E27FC236}">
                <a16:creationId xmlns:a16="http://schemas.microsoft.com/office/drawing/2014/main" id="{3A7A3ED8-FED7-44C0-83B3-174AA7F8A308}"/>
              </a:ext>
              <a:ext uri="{C183D7F6-B498-43B3-948B-1728B52AA6E4}">
                <adec:decorative xmlns:adec="http://schemas.microsoft.com/office/drawing/2017/decorative" val="1"/>
              </a:ext>
            </a:extLst>
          </p:cNvPr>
          <p:cNvSpPr/>
          <p:nvPr/>
        </p:nvSpPr>
        <p:spPr>
          <a:xfrm>
            <a:off x="103252" y="3580060"/>
            <a:ext cx="2375445" cy="1160274"/>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highlight>
                  <a:srgbClr val="FFFF00"/>
                </a:highlight>
                <a:uLnTx/>
                <a:uFillTx/>
                <a:latin typeface="Calibri"/>
                <a:ea typeface="+mn-ea"/>
                <a:cs typeface="+mn-cs"/>
              </a:rPr>
              <a:t>National Institute of Allergy &amp; Infectious Diseases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highlight>
                  <a:srgbClr val="FFFF00"/>
                </a:highlight>
                <a:uLnTx/>
                <a:uFillTx/>
                <a:latin typeface="Calibri"/>
                <a:ea typeface="+mn-ea"/>
                <a:cs typeface="+mn-cs"/>
              </a:rPr>
              <a:t>(NIAID, HHS Biodefense)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$603M &amp; Non-R&amp;D $314M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$917M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George Kennedy</a:t>
            </a:r>
          </a:p>
        </p:txBody>
      </p:sp>
      <p:sp>
        <p:nvSpPr>
          <p:cNvPr id="15" name="Rectangle: Rounded Corners 14">
            <a:extLst>
              <a:ext uri="{FF2B5EF4-FFF2-40B4-BE49-F238E27FC236}">
                <a16:creationId xmlns:a16="http://schemas.microsoft.com/office/drawing/2014/main" id="{658B3534-9EC2-496B-B14F-F5FB69082F11}"/>
              </a:ext>
              <a:ext uri="{C183D7F6-B498-43B3-948B-1728B52AA6E4}">
                <adec:decorative xmlns:adec="http://schemas.microsoft.com/office/drawing/2017/decorative" val="1"/>
              </a:ext>
            </a:extLst>
          </p:cNvPr>
          <p:cNvSpPr/>
          <p:nvPr/>
        </p:nvSpPr>
        <p:spPr>
          <a:xfrm>
            <a:off x="6665304" y="4955536"/>
            <a:ext cx="2323471" cy="1488547"/>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Office of Research Facilities (ORF)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All NIH Facilities Related to Acquisitions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$2.6M &amp; Non-R&amp;D $752M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$755M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Kala Shankar</a:t>
            </a:r>
          </a:p>
        </p:txBody>
      </p:sp>
      <p:sp>
        <p:nvSpPr>
          <p:cNvPr id="16" name="Rectangle: Rounded Corners 15">
            <a:extLst>
              <a:ext uri="{FF2B5EF4-FFF2-40B4-BE49-F238E27FC236}">
                <a16:creationId xmlns:a16="http://schemas.microsoft.com/office/drawing/2014/main" id="{1EBB01A4-C70E-4358-8F7E-35B146ACDEC5}"/>
              </a:ext>
              <a:ext uri="{C183D7F6-B498-43B3-948B-1728B52AA6E4}">
                <adec:decorative xmlns:adec="http://schemas.microsoft.com/office/drawing/2017/decorative" val="1"/>
              </a:ext>
            </a:extLst>
          </p:cNvPr>
          <p:cNvSpPr/>
          <p:nvPr/>
        </p:nvSpPr>
        <p:spPr>
          <a:xfrm>
            <a:off x="6654290" y="3580061"/>
            <a:ext cx="2323470" cy="1160273"/>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National Library of Medicine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(NLM, CIT, OD)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$.054M &amp; Non-R&amp;D $656M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$656M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Dan Hartinger</a:t>
            </a:r>
          </a:p>
        </p:txBody>
      </p:sp>
      <p:sp>
        <p:nvSpPr>
          <p:cNvPr id="17" name="Rectangle: Rounded Corners 16">
            <a:extLst>
              <a:ext uri="{FF2B5EF4-FFF2-40B4-BE49-F238E27FC236}">
                <a16:creationId xmlns:a16="http://schemas.microsoft.com/office/drawing/2014/main" id="{49C0E75E-F866-492A-A592-8954525E9259}"/>
              </a:ext>
              <a:ext uri="{C183D7F6-B498-43B3-948B-1728B52AA6E4}">
                <adec:decorative xmlns:adec="http://schemas.microsoft.com/office/drawing/2017/decorative" val="1"/>
              </a:ext>
            </a:extLst>
          </p:cNvPr>
          <p:cNvSpPr/>
          <p:nvPr/>
        </p:nvSpPr>
        <p:spPr>
          <a:xfrm>
            <a:off x="103252" y="4955536"/>
            <a:ext cx="2375445" cy="1488547"/>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National Institute of Child Health &amp; Human Development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(NICHD, NIAAA, FIC, NIDDK, NIMHD, OER (NIH-OD))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$87M &amp; Non-R&amp;D $296M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$383M</a:t>
            </a: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2F2B20"/>
                </a:solidFill>
                <a:latin typeface="Calibri"/>
                <a:cs typeface="+mn-cs"/>
              </a:rPr>
              <a:t>Marlene Mireles</a:t>
            </a:r>
            <a:endParaRPr kumimoji="0" lang="en-US" sz="1200" b="1" i="0" u="none" strike="noStrike" kern="0" cap="none" spc="0" normalizeH="0" baseline="0" noProof="0" dirty="0">
              <a:ln>
                <a:noFill/>
              </a:ln>
              <a:solidFill>
                <a:srgbClr val="2F2B20"/>
              </a:solidFill>
              <a:effectLst/>
              <a:uLnTx/>
              <a:uFillTx/>
              <a:latin typeface="Calibri"/>
              <a:ea typeface="+mn-ea"/>
              <a:cs typeface="+mn-cs"/>
            </a:endParaRPr>
          </a:p>
        </p:txBody>
      </p:sp>
      <p:sp>
        <p:nvSpPr>
          <p:cNvPr id="2" name="Slide Number Placeholder 1" descr="21">
            <a:extLst>
              <a:ext uri="{FF2B5EF4-FFF2-40B4-BE49-F238E27FC236}">
                <a16:creationId xmlns:a16="http://schemas.microsoft.com/office/drawing/2014/main" id="{F274AD56-D94A-AEBE-4143-131391EAC322}"/>
              </a:ext>
            </a:extLst>
          </p:cNvPr>
          <p:cNvSpPr>
            <a:spLocks noGrp="1"/>
          </p:cNvSpPr>
          <p:nvPr>
            <p:ph type="sldNum" sz="quarter" idx="12"/>
          </p:nvPr>
        </p:nvSpPr>
        <p:spPr/>
        <p:txBody>
          <a:bodyPr/>
          <a:lstStyle/>
          <a:p>
            <a:pPr>
              <a:defRPr/>
            </a:pPr>
            <a:fld id="{2F7DFB16-5E83-4D08-A628-1934519F85EB}" type="slidenum">
              <a:rPr lang="en-US" sz="1100" smtClean="0">
                <a:latin typeface="+mj-lt"/>
              </a:rPr>
              <a:pPr>
                <a:defRPr/>
              </a:pPr>
              <a:t>7</a:t>
            </a:fld>
            <a:endParaRPr lang="en-US" sz="1100" dirty="0">
              <a:latin typeface="+mj-lt"/>
            </a:endParaRPr>
          </a:p>
        </p:txBody>
      </p:sp>
      <p:sp>
        <p:nvSpPr>
          <p:cNvPr id="20" name="Title 19" descr="FY2023 NIH Acquisition Organization COACs Solar Chart">
            <a:extLst>
              <a:ext uri="{FF2B5EF4-FFF2-40B4-BE49-F238E27FC236}">
                <a16:creationId xmlns:a16="http://schemas.microsoft.com/office/drawing/2014/main" id="{45361297-0629-4162-89E8-4D848E17EB03}"/>
              </a:ext>
              <a:ext uri="{C183D7F6-B498-43B3-948B-1728B52AA6E4}">
                <adec:decorative xmlns:adec="http://schemas.microsoft.com/office/drawing/2017/decorative" val="0"/>
              </a:ext>
            </a:extLst>
          </p:cNvPr>
          <p:cNvSpPr>
            <a:spLocks noGrp="1"/>
          </p:cNvSpPr>
          <p:nvPr>
            <p:ph type="title" idx="4294967295"/>
          </p:nvPr>
        </p:nvSpPr>
        <p:spPr>
          <a:xfrm>
            <a:off x="0" y="12700"/>
            <a:ext cx="9144000" cy="585788"/>
          </a:xfrm>
        </p:spPr>
        <p:txBody>
          <a:bodyPr/>
          <a:lstStyle/>
          <a:p>
            <a:r>
              <a:rPr lang="en-US" sz="2000" b="1" dirty="0">
                <a:solidFill>
                  <a:srgbClr val="002060"/>
                </a:solidFill>
                <a:latin typeface="+mn-lt"/>
              </a:rPr>
              <a:t>FY2023 NIH Acquisition Organization COACs Solar Chart</a:t>
            </a:r>
          </a:p>
        </p:txBody>
      </p:sp>
      <p:sp>
        <p:nvSpPr>
          <p:cNvPr id="3" name="Rectangle: Rounded Corners 2">
            <a:extLst>
              <a:ext uri="{FF2B5EF4-FFF2-40B4-BE49-F238E27FC236}">
                <a16:creationId xmlns:a16="http://schemas.microsoft.com/office/drawing/2014/main" id="{6CE990CD-E61C-33AD-D8CC-B720E01CDF75}"/>
              </a:ext>
              <a:ext uri="{C183D7F6-B498-43B3-948B-1728B52AA6E4}">
                <adec:decorative xmlns:adec="http://schemas.microsoft.com/office/drawing/2017/decorative" val="1"/>
              </a:ext>
            </a:extLst>
          </p:cNvPr>
          <p:cNvSpPr/>
          <p:nvPr/>
        </p:nvSpPr>
        <p:spPr>
          <a:xfrm>
            <a:off x="2594848" y="2056828"/>
            <a:ext cx="4009748" cy="2624649"/>
          </a:xfrm>
          <a:prstGeom prst="roundRect">
            <a:avLst/>
          </a:prstGeom>
          <a:solidFill>
            <a:schemeClr val="accent2">
              <a:lumMod val="20000"/>
              <a:lumOff val="8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NATIONAL INSTITUTES OF HEALTH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OFFICE OF ACQUISITION AND LOGISTICS MANAGEMENT (OALM)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2F2B2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Diane J. Frasier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Head of the Contracting Activity, NIH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$8.32B</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F2B2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rgbClr val="2F2B20"/>
                </a:solidFill>
                <a:effectLst/>
                <a:uLnTx/>
                <a:uFillTx/>
                <a:latin typeface="Calibri"/>
                <a:ea typeface="+mn-ea"/>
                <a:cs typeface="+mn-cs"/>
              </a:rPr>
              <a:t>COAC:</a:t>
            </a:r>
            <a:r>
              <a:rPr kumimoji="0" lang="en-US" sz="1200" b="1" i="0" u="none" strike="noStrike" kern="0" cap="none" spc="0" normalizeH="0" baseline="0" noProof="0" dirty="0">
                <a:ln>
                  <a:noFill/>
                </a:ln>
                <a:solidFill>
                  <a:srgbClr val="2F2B20"/>
                </a:solidFill>
                <a:effectLst/>
                <a:uLnTx/>
                <a:uFillTx/>
                <a:latin typeface="Calibri"/>
                <a:ea typeface="+mn-ea"/>
                <a:cs typeface="+mn-cs"/>
              </a:rPr>
              <a:t> </a:t>
            </a:r>
            <a:r>
              <a:rPr kumimoji="0" lang="en-US" sz="1200" b="0" i="0" u="none" strike="noStrike" kern="0" cap="none" spc="0" normalizeH="0" baseline="0" noProof="0" dirty="0">
                <a:ln>
                  <a:noFill/>
                </a:ln>
                <a:solidFill>
                  <a:srgbClr val="2F2B20"/>
                </a:solidFill>
                <a:effectLst/>
                <a:uLnTx/>
                <a:uFillTx/>
                <a:latin typeface="Calibri"/>
                <a:ea typeface="+mn-ea"/>
                <a:cs typeface="+mn-cs"/>
              </a:rPr>
              <a:t>R&amp;D Contracts: $2.51B &amp; Non-R&amp;D Contracts: $5.37B</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2F2B2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rgbClr val="2F2B20"/>
                </a:solidFill>
                <a:effectLst/>
                <a:uLnTx/>
                <a:uFillTx/>
                <a:latin typeface="Calibri"/>
                <a:ea typeface="+mn-ea"/>
                <a:cs typeface="+mn-cs"/>
              </a:rPr>
              <a:t>DELEGATED:</a:t>
            </a:r>
            <a:r>
              <a:rPr kumimoji="0" lang="en-US" sz="1200" b="1" i="0" u="none" strike="noStrike" kern="0" cap="none" spc="0" normalizeH="0" baseline="0" noProof="0" dirty="0">
                <a:ln>
                  <a:noFill/>
                </a:ln>
                <a:solidFill>
                  <a:srgbClr val="2F2B20"/>
                </a:solidFill>
                <a:effectLst/>
                <a:uLnTx/>
                <a:uFillTx/>
                <a:latin typeface="Calibri"/>
                <a:ea typeface="+mn-ea"/>
                <a:cs typeface="+mn-cs"/>
              </a:rPr>
              <a:t> </a:t>
            </a:r>
            <a:r>
              <a:rPr kumimoji="0" lang="en-US" sz="1200" b="0" i="0" u="none" strike="noStrike" kern="0" cap="none" spc="0" normalizeH="0" baseline="0" noProof="0" dirty="0">
                <a:ln>
                  <a:noFill/>
                </a:ln>
                <a:solidFill>
                  <a:srgbClr val="2F2B20"/>
                </a:solidFill>
                <a:effectLst/>
                <a:uLnTx/>
                <a:uFillTx/>
                <a:latin typeface="Calibri"/>
                <a:ea typeface="+mn-ea"/>
                <a:cs typeface="+mn-cs"/>
              </a:rPr>
              <a:t>Purchase Card: $298M; Delivery/Task Orders: $76M; Purchase Orders: $21M; BPA Calls: $46M </a:t>
            </a:r>
          </a:p>
        </p:txBody>
      </p:sp>
      <p:sp>
        <p:nvSpPr>
          <p:cNvPr id="4" name="Rectangle: Rounded Corners 3">
            <a:extLst>
              <a:ext uri="{FF2B5EF4-FFF2-40B4-BE49-F238E27FC236}">
                <a16:creationId xmlns:a16="http://schemas.microsoft.com/office/drawing/2014/main" id="{1A750243-BBEC-41DC-374B-02A66FA50E81}"/>
              </a:ext>
              <a:ext uri="{C183D7F6-B498-43B3-948B-1728B52AA6E4}">
                <adec:decorative xmlns:adec="http://schemas.microsoft.com/office/drawing/2017/decorative" val="1"/>
              </a:ext>
            </a:extLst>
          </p:cNvPr>
          <p:cNvSpPr/>
          <p:nvPr/>
        </p:nvSpPr>
        <p:spPr>
          <a:xfrm>
            <a:off x="128503" y="2114024"/>
            <a:ext cx="2375446" cy="1390158"/>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National Cancer Institute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(NCI, NCCIH)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$1.38B &amp; Non-R&amp;D $349M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$1.73B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rPr>
              <a:t>Wanda Neal (Acting)</a:t>
            </a:r>
            <a:endParaRPr kumimoji="0" lang="en-US" sz="1200" b="1" i="0" u="none" strike="noStrike" kern="0" cap="none" spc="0" normalizeH="0" baseline="0" noProof="0" dirty="0">
              <a:ln>
                <a:noFill/>
              </a:ln>
              <a:solidFill>
                <a:srgbClr val="2F2B20"/>
              </a:solidFill>
              <a:effectLst/>
              <a:uLnTx/>
              <a:uFillTx/>
              <a:latin typeface="Calibri"/>
              <a:ea typeface="+mn-ea"/>
              <a:cs typeface="+mn-cs"/>
            </a:endParaRPr>
          </a:p>
        </p:txBody>
      </p:sp>
      <p:sp>
        <p:nvSpPr>
          <p:cNvPr id="5" name="Rectangle: Rounded Corners 4">
            <a:extLst>
              <a:ext uri="{FF2B5EF4-FFF2-40B4-BE49-F238E27FC236}">
                <a16:creationId xmlns:a16="http://schemas.microsoft.com/office/drawing/2014/main" id="{44128F36-7C8F-BF41-600E-9298E3C1E473}"/>
              </a:ext>
              <a:ext uri="{C183D7F6-B498-43B3-948B-1728B52AA6E4}">
                <adec:decorative xmlns:adec="http://schemas.microsoft.com/office/drawing/2017/decorative" val="1"/>
              </a:ext>
            </a:extLst>
          </p:cNvPr>
          <p:cNvSpPr/>
          <p:nvPr/>
        </p:nvSpPr>
        <p:spPr>
          <a:xfrm>
            <a:off x="128503" y="716710"/>
            <a:ext cx="2375446" cy="1170581"/>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Clinical Center (CC)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$.187M &amp; Non-R&amp;D $314M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$314M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Susan Nsangou</a:t>
            </a:r>
          </a:p>
        </p:txBody>
      </p:sp>
      <p:sp>
        <p:nvSpPr>
          <p:cNvPr id="6" name="Rectangle: Rounded Corners 5">
            <a:extLst>
              <a:ext uri="{FF2B5EF4-FFF2-40B4-BE49-F238E27FC236}">
                <a16:creationId xmlns:a16="http://schemas.microsoft.com/office/drawing/2014/main" id="{C425B598-ACED-5872-F6F5-DB0B50CAE646}"/>
              </a:ext>
              <a:ext uri="{C183D7F6-B498-43B3-948B-1728B52AA6E4}">
                <adec:decorative xmlns:adec="http://schemas.microsoft.com/office/drawing/2017/decorative" val="1"/>
              </a:ext>
            </a:extLst>
          </p:cNvPr>
          <p:cNvSpPr/>
          <p:nvPr/>
        </p:nvSpPr>
        <p:spPr>
          <a:xfrm>
            <a:off x="128504" y="3595827"/>
            <a:ext cx="2375445" cy="1160274"/>
          </a:xfrm>
          <a:prstGeom prst="roundRect">
            <a:avLst/>
          </a:prstGeom>
          <a:solidFill>
            <a:schemeClr val="accent2">
              <a:lumMod val="20000"/>
              <a:lumOff val="80000"/>
            </a:schemeClr>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National Institute of Allergy &amp; Infectious Diseases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(NIAID, HHS Biodefense)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F2B20"/>
                </a:solidFill>
                <a:effectLst/>
                <a:uLnTx/>
                <a:uFillTx/>
                <a:latin typeface="Calibri"/>
                <a:ea typeface="+mn-ea"/>
                <a:cs typeface="+mn-cs"/>
              </a:rPr>
              <a:t>R&amp;D $603M &amp; Non-R&amp;D $314M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Total: $917M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2F2B20"/>
                </a:solidFill>
                <a:effectLst/>
                <a:uLnTx/>
                <a:uFillTx/>
                <a:latin typeface="Calibri"/>
                <a:ea typeface="+mn-ea"/>
                <a:cs typeface="+mn-cs"/>
              </a:rPr>
              <a:t>George Kennedy</a:t>
            </a:r>
          </a:p>
        </p:txBody>
      </p:sp>
    </p:spTree>
    <p:extLst>
      <p:ext uri="{BB962C8B-B14F-4D97-AF65-F5344CB8AC3E}">
        <p14:creationId xmlns:p14="http://schemas.microsoft.com/office/powerpoint/2010/main" val="256423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1">
            <a:extLst>
              <a:ext uri="{C183D7F6-B498-43B3-948B-1728B52AA6E4}">
                <adec:decorative xmlns:adec="http://schemas.microsoft.com/office/drawing/2017/decorative" val="1"/>
              </a:ext>
            </a:extLst>
          </p:cNvPr>
          <p:cNvSpPr txBox="1">
            <a:spLocks/>
          </p:cNvSpPr>
          <p:nvPr/>
        </p:nvSpPr>
        <p:spPr bwMode="auto">
          <a:xfrm>
            <a:off x="329005" y="5814956"/>
            <a:ext cx="8352610" cy="122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0988" indent="-2809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574675" indent="-293688"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855663" indent="-280988"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149350" indent="-293688"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1430338" indent="-280988"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200" b="1" dirty="0">
                <a:latin typeface="+mj-lt"/>
              </a:rPr>
              <a:t>Head of the Contracting Activity (HCA)</a:t>
            </a:r>
            <a:r>
              <a:rPr lang="en-US" sz="1200" dirty="0">
                <a:latin typeface="+mj-lt"/>
              </a:rPr>
              <a:t> – </a:t>
            </a:r>
            <a:r>
              <a:rPr lang="en-US" sz="1200" b="1" dirty="0">
                <a:latin typeface="+mj-lt"/>
              </a:rPr>
              <a:t>Total $8.32B</a:t>
            </a:r>
            <a:r>
              <a:rPr lang="en-US" sz="1200" dirty="0">
                <a:latin typeface="+mj-lt"/>
              </a:rPr>
              <a:t>: </a:t>
            </a:r>
          </a:p>
          <a:p>
            <a:pPr lvl="1" indent="-176213">
              <a:buFont typeface="Arial" panose="020B0604020202020204" pitchFamily="34" charset="0"/>
              <a:buChar char="•"/>
            </a:pPr>
            <a:r>
              <a:rPr lang="en-US" sz="1100" dirty="0">
                <a:latin typeface="+mj-lt"/>
              </a:rPr>
              <a:t>COAC $7,88B (R&amp;D $2.51B; Non-R&amp;D $5.37B) </a:t>
            </a:r>
          </a:p>
          <a:p>
            <a:pPr marL="577850" indent="-171450"/>
            <a:r>
              <a:rPr lang="en-US" sz="1100" u="sng" dirty="0">
                <a:latin typeface="+mj-lt"/>
              </a:rPr>
              <a:t>COAC &amp; DoA P-CARDS $298M</a:t>
            </a:r>
            <a:r>
              <a:rPr lang="en-US" sz="1100" dirty="0">
                <a:latin typeface="+mj-lt"/>
              </a:rPr>
              <a:t> (includes credits)</a:t>
            </a:r>
          </a:p>
          <a:p>
            <a:pPr marL="571500" indent="-165100"/>
            <a:r>
              <a:rPr lang="en-US" sz="1100" u="sng" dirty="0">
                <a:latin typeface="+mj-lt"/>
              </a:rPr>
              <a:t>DoA $143M</a:t>
            </a:r>
            <a:r>
              <a:rPr lang="en-US" sz="1100" dirty="0">
                <a:latin typeface="+mj-lt"/>
              </a:rPr>
              <a:t> (DO/TOs $76M + POs $21M + BPA Calls $46M)</a:t>
            </a:r>
          </a:p>
          <a:p>
            <a:pPr marL="577850" indent="-171450"/>
            <a:r>
              <a:rPr lang="en-US" sz="1100" u="sng" dirty="0">
                <a:latin typeface="+mj-lt"/>
              </a:rPr>
              <a:t>Note: *ORF Leases (PSC X1**) $82M</a:t>
            </a:r>
            <a:r>
              <a:rPr lang="en-US" sz="1100" dirty="0">
                <a:latin typeface="+mj-lt"/>
              </a:rPr>
              <a:t> (This figure is included in the ORF Non-R&amp;D Total of $752)</a:t>
            </a:r>
          </a:p>
          <a:p>
            <a:endParaRPr lang="en-US" sz="1200" dirty="0">
              <a:latin typeface="+mj-lt"/>
            </a:endParaRPr>
          </a:p>
        </p:txBody>
      </p:sp>
      <p:sp>
        <p:nvSpPr>
          <p:cNvPr id="3" name="Title 2" descr="FY2023 COAC Breakdown of Solar Chart">
            <a:extLst>
              <a:ext uri="{C183D7F6-B498-43B3-948B-1728B52AA6E4}">
                <adec:decorative xmlns:adec="http://schemas.microsoft.com/office/drawing/2017/decorative" val="0"/>
              </a:ext>
            </a:extLst>
          </p:cNvPr>
          <p:cNvSpPr>
            <a:spLocks noGrp="1"/>
          </p:cNvSpPr>
          <p:nvPr>
            <p:ph type="title"/>
          </p:nvPr>
        </p:nvSpPr>
        <p:spPr>
          <a:xfrm>
            <a:off x="3993472" y="0"/>
            <a:ext cx="5334000" cy="609600"/>
          </a:xfrm>
        </p:spPr>
        <p:txBody>
          <a:bodyPr>
            <a:noAutofit/>
          </a:bodyPr>
          <a:lstStyle/>
          <a:p>
            <a:r>
              <a:rPr lang="en-US" sz="2000" b="1" dirty="0">
                <a:solidFill>
                  <a:srgbClr val="002060"/>
                </a:solidFill>
              </a:rPr>
              <a:t>FY2023 COAC Breakdown of Solar Chart</a:t>
            </a:r>
          </a:p>
        </p:txBody>
      </p:sp>
      <p:graphicFrame>
        <p:nvGraphicFramePr>
          <p:cNvPr id="5" name="Content Placeholder 4">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22903807"/>
              </p:ext>
            </p:extLst>
          </p:nvPr>
        </p:nvGraphicFramePr>
        <p:xfrm>
          <a:off x="560039" y="1096483"/>
          <a:ext cx="7705071" cy="4493033"/>
        </p:xfrm>
        <a:graphic>
          <a:graphicData uri="http://schemas.openxmlformats.org/drawingml/2006/table">
            <a:tbl>
              <a:tblPr firstRow="1" bandRow="1">
                <a:effectLst/>
                <a:tableStyleId>{616DA210-FB5B-4158-B5E0-FEB733F419BA}</a:tableStyleId>
              </a:tblPr>
              <a:tblGrid>
                <a:gridCol w="1054388">
                  <a:extLst>
                    <a:ext uri="{9D8B030D-6E8A-4147-A177-3AD203B41FA5}">
                      <a16:colId xmlns:a16="http://schemas.microsoft.com/office/drawing/2014/main" val="20000"/>
                    </a:ext>
                  </a:extLst>
                </a:gridCol>
                <a:gridCol w="3163166">
                  <a:extLst>
                    <a:ext uri="{9D8B030D-6E8A-4147-A177-3AD203B41FA5}">
                      <a16:colId xmlns:a16="http://schemas.microsoft.com/office/drawing/2014/main" val="20001"/>
                    </a:ext>
                  </a:extLst>
                </a:gridCol>
                <a:gridCol w="984095">
                  <a:extLst>
                    <a:ext uri="{9D8B030D-6E8A-4147-A177-3AD203B41FA5}">
                      <a16:colId xmlns:a16="http://schemas.microsoft.com/office/drawing/2014/main" val="20002"/>
                    </a:ext>
                  </a:extLst>
                </a:gridCol>
                <a:gridCol w="1265267">
                  <a:extLst>
                    <a:ext uri="{9D8B030D-6E8A-4147-A177-3AD203B41FA5}">
                      <a16:colId xmlns:a16="http://schemas.microsoft.com/office/drawing/2014/main" val="20003"/>
                    </a:ext>
                  </a:extLst>
                </a:gridCol>
                <a:gridCol w="1238155">
                  <a:extLst>
                    <a:ext uri="{9D8B030D-6E8A-4147-A177-3AD203B41FA5}">
                      <a16:colId xmlns:a16="http://schemas.microsoft.com/office/drawing/2014/main" val="20004"/>
                    </a:ext>
                  </a:extLst>
                </a:gridCol>
              </a:tblGrid>
              <a:tr h="689196">
                <a:tc>
                  <a:txBody>
                    <a:bodyPr/>
                    <a:lstStyle/>
                    <a:p>
                      <a:pPr algn="ctr"/>
                      <a:endParaRPr lang="en-US" sz="1400" dirty="0">
                        <a:latin typeface="+mj-lt"/>
                      </a:endParaRPr>
                    </a:p>
                    <a:p>
                      <a:pPr algn="ctr"/>
                      <a:r>
                        <a:rPr lang="en-US" sz="1400" dirty="0">
                          <a:latin typeface="+mj-lt"/>
                        </a:rPr>
                        <a:t>COACs</a:t>
                      </a:r>
                    </a:p>
                  </a:txBody>
                  <a:tcPr>
                    <a:noFill/>
                  </a:tcPr>
                </a:tc>
                <a:tc>
                  <a:txBody>
                    <a:bodyPr/>
                    <a:lstStyle/>
                    <a:p>
                      <a:pPr algn="ctr"/>
                      <a:endParaRPr lang="en-US" sz="1400" dirty="0">
                        <a:latin typeface="+mj-lt"/>
                      </a:endParaRPr>
                    </a:p>
                    <a:p>
                      <a:pPr algn="ctr"/>
                      <a:r>
                        <a:rPr lang="en-US" sz="1400" dirty="0">
                          <a:latin typeface="+mj-lt"/>
                        </a:rPr>
                        <a:t>IC</a:t>
                      </a:r>
                      <a:r>
                        <a:rPr lang="en-US" sz="1400" baseline="0" dirty="0">
                          <a:latin typeface="+mj-lt"/>
                        </a:rPr>
                        <a:t> Customers</a:t>
                      </a:r>
                      <a:endParaRPr lang="en-US" sz="1400" dirty="0">
                        <a:latin typeface="+mj-lt"/>
                      </a:endParaRPr>
                    </a:p>
                  </a:txBody>
                  <a:tcPr>
                    <a:noFill/>
                  </a:tcPr>
                </a:tc>
                <a:tc>
                  <a:txBody>
                    <a:bodyPr/>
                    <a:lstStyle/>
                    <a:p>
                      <a:pPr algn="ctr"/>
                      <a:r>
                        <a:rPr lang="en-US" sz="1400" dirty="0">
                          <a:latin typeface="+mj-lt"/>
                        </a:rPr>
                        <a:t>R&amp;D Total Obligations</a:t>
                      </a:r>
                    </a:p>
                  </a:txBody>
                  <a:tcPr>
                    <a:noFill/>
                  </a:tcPr>
                </a:tc>
                <a:tc>
                  <a:txBody>
                    <a:bodyPr/>
                    <a:lstStyle/>
                    <a:p>
                      <a:pPr algn="ctr"/>
                      <a:r>
                        <a:rPr lang="en-US" sz="1400" dirty="0">
                          <a:latin typeface="+mj-lt"/>
                        </a:rPr>
                        <a:t>Non-R&amp;D Total Obligations</a:t>
                      </a:r>
                    </a:p>
                  </a:txBody>
                  <a:tcPr>
                    <a:lnR w="28575" cap="flat" cmpd="sng" algn="ctr">
                      <a:solidFill>
                        <a:schemeClr val="tx1"/>
                      </a:solidFill>
                      <a:prstDash val="solid"/>
                      <a:round/>
                      <a:headEnd type="none" w="med" len="med"/>
                      <a:tailEnd type="none" w="med" len="med"/>
                    </a:lnR>
                    <a:noFill/>
                  </a:tcPr>
                </a:tc>
                <a:tc>
                  <a:txBody>
                    <a:bodyPr/>
                    <a:lstStyle/>
                    <a:p>
                      <a:pPr algn="ctr"/>
                      <a:r>
                        <a:rPr lang="en-US" sz="1400" dirty="0">
                          <a:latin typeface="+mj-lt"/>
                        </a:rPr>
                        <a:t>TOTAL R&amp;D and </a:t>
                      </a:r>
                    </a:p>
                    <a:p>
                      <a:pPr algn="ctr"/>
                      <a:r>
                        <a:rPr lang="en-US" sz="1400" dirty="0">
                          <a:latin typeface="+mj-lt"/>
                        </a:rPr>
                        <a:t>Non-R&amp;D</a:t>
                      </a:r>
                    </a:p>
                  </a:txBody>
                  <a:tcP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0"/>
                  </a:ext>
                </a:extLst>
              </a:tr>
              <a:tr h="258448">
                <a:tc>
                  <a:txBody>
                    <a:bodyPr/>
                    <a:lstStyle/>
                    <a:p>
                      <a:r>
                        <a:rPr lang="en-US" sz="1200" b="1" dirty="0">
                          <a:latin typeface="+mj-lt"/>
                        </a:rPr>
                        <a:t>CC</a:t>
                      </a:r>
                    </a:p>
                  </a:txBody>
                  <a:tcPr>
                    <a:noFill/>
                  </a:tcPr>
                </a:tc>
                <a:tc>
                  <a:txBody>
                    <a:bodyPr/>
                    <a:lstStyle/>
                    <a:p>
                      <a:r>
                        <a:rPr lang="en-US" sz="1200" dirty="0">
                          <a:solidFill>
                            <a:srgbClr val="0000FF"/>
                          </a:solidFill>
                          <a:latin typeface="+mj-lt"/>
                        </a:rPr>
                        <a:t>CC</a:t>
                      </a:r>
                    </a:p>
                  </a:txBody>
                  <a:tcPr>
                    <a:noFill/>
                  </a:tcPr>
                </a:tc>
                <a:tc>
                  <a:txBody>
                    <a:bodyPr/>
                    <a:lstStyle/>
                    <a:p>
                      <a:pPr algn="ctr"/>
                      <a:r>
                        <a:rPr lang="en-US" sz="1200" dirty="0">
                          <a:solidFill>
                            <a:schemeClr val="tx1"/>
                          </a:solidFill>
                          <a:latin typeface="+mj-lt"/>
                        </a:rPr>
                        <a:t>$.187M</a:t>
                      </a:r>
                    </a:p>
                  </a:txBody>
                  <a:tcPr>
                    <a:noFill/>
                  </a:tcPr>
                </a:tc>
                <a:tc>
                  <a:txBody>
                    <a:bodyPr/>
                    <a:lstStyle/>
                    <a:p>
                      <a:pPr algn="ctr"/>
                      <a:r>
                        <a:rPr lang="en-US" sz="1200" dirty="0">
                          <a:solidFill>
                            <a:schemeClr val="tx1"/>
                          </a:solidFill>
                          <a:latin typeface="+mj-lt"/>
                        </a:rPr>
                        <a:t>$314M</a:t>
                      </a:r>
                    </a:p>
                  </a:txBody>
                  <a:tcPr>
                    <a:lnR w="28575" cap="flat" cmpd="sng" algn="ctr">
                      <a:solidFill>
                        <a:schemeClr val="tx1"/>
                      </a:solidFill>
                      <a:prstDash val="solid"/>
                      <a:round/>
                      <a:headEnd type="none" w="med" len="med"/>
                      <a:tailEnd type="none" w="med" len="med"/>
                    </a:lnR>
                    <a:noFill/>
                  </a:tcPr>
                </a:tc>
                <a:tc>
                  <a:txBody>
                    <a:bodyPr/>
                    <a:lstStyle/>
                    <a:p>
                      <a:pPr algn="ctr"/>
                      <a:r>
                        <a:rPr lang="en-US" sz="1200" b="1" dirty="0">
                          <a:solidFill>
                            <a:schemeClr val="tx1"/>
                          </a:solidFill>
                          <a:latin typeface="+mj-lt"/>
                        </a:rPr>
                        <a:t>$314M</a:t>
                      </a:r>
                    </a:p>
                  </a:txBody>
                  <a:tcP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1"/>
                  </a:ext>
                </a:extLst>
              </a:tr>
              <a:tr h="297468">
                <a:tc>
                  <a:txBody>
                    <a:bodyPr/>
                    <a:lstStyle/>
                    <a:p>
                      <a:r>
                        <a:rPr lang="en-US" sz="1200" b="1" dirty="0">
                          <a:latin typeface="+mj-lt"/>
                        </a:rPr>
                        <a:t>NCI</a:t>
                      </a:r>
                    </a:p>
                  </a:txBody>
                  <a:tcPr>
                    <a:noFill/>
                  </a:tcPr>
                </a:tc>
                <a:tc>
                  <a:txBody>
                    <a:bodyPr/>
                    <a:lstStyle/>
                    <a:p>
                      <a:r>
                        <a:rPr lang="en-US" sz="1200" dirty="0">
                          <a:solidFill>
                            <a:srgbClr val="0000FF"/>
                          </a:solidFill>
                          <a:latin typeface="+mj-lt"/>
                        </a:rPr>
                        <a:t>NCI and </a:t>
                      </a:r>
                      <a:r>
                        <a:rPr lang="en-US" sz="1200" baseline="0" dirty="0">
                          <a:solidFill>
                            <a:srgbClr val="0000FF"/>
                          </a:solidFill>
                          <a:latin typeface="+mj-lt"/>
                        </a:rPr>
                        <a:t>NCCIH</a:t>
                      </a:r>
                      <a:endParaRPr lang="en-US" sz="1200" dirty="0">
                        <a:solidFill>
                          <a:srgbClr val="0000FF"/>
                        </a:solidFill>
                        <a:latin typeface="+mj-lt"/>
                      </a:endParaRPr>
                    </a:p>
                  </a:txBody>
                  <a:tcPr>
                    <a:noFill/>
                  </a:tcPr>
                </a:tc>
                <a:tc>
                  <a:txBody>
                    <a:bodyPr/>
                    <a:lstStyle/>
                    <a:p>
                      <a:pPr algn="ctr"/>
                      <a:r>
                        <a:rPr lang="en-US" sz="1200" dirty="0">
                          <a:solidFill>
                            <a:schemeClr val="tx1"/>
                          </a:solidFill>
                          <a:latin typeface="+mj-lt"/>
                        </a:rPr>
                        <a:t>$1.384B</a:t>
                      </a:r>
                    </a:p>
                  </a:txBody>
                  <a:tcPr>
                    <a:noFill/>
                  </a:tcPr>
                </a:tc>
                <a:tc>
                  <a:txBody>
                    <a:bodyPr/>
                    <a:lstStyle/>
                    <a:p>
                      <a:pPr algn="ctr"/>
                      <a:r>
                        <a:rPr lang="en-US" sz="1200" dirty="0">
                          <a:solidFill>
                            <a:schemeClr val="tx1"/>
                          </a:solidFill>
                          <a:latin typeface="+mj-lt"/>
                        </a:rPr>
                        <a:t>$349M</a:t>
                      </a:r>
                    </a:p>
                  </a:txBody>
                  <a:tcPr>
                    <a:lnR w="28575" cap="flat" cmpd="sng" algn="ctr">
                      <a:solidFill>
                        <a:schemeClr val="tx1"/>
                      </a:solidFill>
                      <a:prstDash val="solid"/>
                      <a:round/>
                      <a:headEnd type="none" w="med" len="med"/>
                      <a:tailEnd type="none" w="med" len="med"/>
                    </a:lnR>
                    <a:noFill/>
                  </a:tcPr>
                </a:tc>
                <a:tc>
                  <a:txBody>
                    <a:bodyPr/>
                    <a:lstStyle/>
                    <a:p>
                      <a:pPr algn="ctr"/>
                      <a:r>
                        <a:rPr lang="en-US" sz="1200" b="1" dirty="0">
                          <a:solidFill>
                            <a:schemeClr val="tx1"/>
                          </a:solidFill>
                          <a:latin typeface="+mj-lt"/>
                        </a:rPr>
                        <a:t>$1.73B</a:t>
                      </a:r>
                    </a:p>
                  </a:txBody>
                  <a:tcP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430747">
                <a:tc>
                  <a:txBody>
                    <a:bodyPr/>
                    <a:lstStyle/>
                    <a:p>
                      <a:r>
                        <a:rPr lang="en-US" sz="1200" b="1" dirty="0">
                          <a:latin typeface="+mj-lt"/>
                        </a:rPr>
                        <a:t>NHLBI</a:t>
                      </a:r>
                    </a:p>
                  </a:txBody>
                  <a:tcPr>
                    <a:noFill/>
                  </a:tcPr>
                </a:tc>
                <a:tc>
                  <a:txBody>
                    <a:bodyPr/>
                    <a:lstStyle/>
                    <a:p>
                      <a:r>
                        <a:rPr lang="en-US" sz="1200" dirty="0">
                          <a:solidFill>
                            <a:srgbClr val="0000FF"/>
                          </a:solidFill>
                          <a:latin typeface="+mj-lt"/>
                        </a:rPr>
                        <a:t>NHLBI,</a:t>
                      </a:r>
                      <a:r>
                        <a:rPr lang="en-US" sz="1200" baseline="0" dirty="0">
                          <a:solidFill>
                            <a:srgbClr val="0000FF"/>
                          </a:solidFill>
                          <a:latin typeface="+mj-lt"/>
                        </a:rPr>
                        <a:t> CSR, NIAMS, NIDCR, NIBIB, and NHGRI</a:t>
                      </a:r>
                      <a:endParaRPr lang="en-US" sz="1200" dirty="0">
                        <a:solidFill>
                          <a:srgbClr val="0000FF"/>
                        </a:solidFill>
                        <a:latin typeface="+mj-lt"/>
                      </a:endParaRPr>
                    </a:p>
                  </a:txBody>
                  <a:tcPr>
                    <a:noFill/>
                  </a:tcPr>
                </a:tc>
                <a:tc>
                  <a:txBody>
                    <a:bodyPr/>
                    <a:lstStyle/>
                    <a:p>
                      <a:pPr algn="ctr"/>
                      <a:r>
                        <a:rPr lang="en-US" sz="1200" dirty="0">
                          <a:solidFill>
                            <a:schemeClr val="tx1"/>
                          </a:solidFill>
                          <a:latin typeface="+mj-lt"/>
                        </a:rPr>
                        <a:t>$151M</a:t>
                      </a:r>
                    </a:p>
                  </a:txBody>
                  <a:tcPr>
                    <a:noFill/>
                  </a:tcPr>
                </a:tc>
                <a:tc>
                  <a:txBody>
                    <a:bodyPr/>
                    <a:lstStyle/>
                    <a:p>
                      <a:pPr algn="ctr"/>
                      <a:r>
                        <a:rPr lang="en-US" sz="1200" dirty="0">
                          <a:solidFill>
                            <a:schemeClr val="tx1"/>
                          </a:solidFill>
                          <a:latin typeface="+mj-lt"/>
                        </a:rPr>
                        <a:t>$594M</a:t>
                      </a:r>
                    </a:p>
                  </a:txBody>
                  <a:tcPr>
                    <a:lnR w="28575"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j-lt"/>
                        </a:rPr>
                        <a:t>$745M</a:t>
                      </a:r>
                    </a:p>
                  </a:txBody>
                  <a:tcP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258448">
                <a:tc>
                  <a:txBody>
                    <a:bodyPr/>
                    <a:lstStyle/>
                    <a:p>
                      <a:r>
                        <a:rPr lang="en-US" sz="1200" b="1" dirty="0">
                          <a:latin typeface="+mj-lt"/>
                        </a:rPr>
                        <a:t>NIAID</a:t>
                      </a:r>
                    </a:p>
                  </a:txBody>
                  <a:tcPr>
                    <a:noFill/>
                  </a:tcPr>
                </a:tc>
                <a:tc>
                  <a:txBody>
                    <a:bodyPr/>
                    <a:lstStyle/>
                    <a:p>
                      <a:r>
                        <a:rPr lang="en-US" sz="1200" dirty="0">
                          <a:solidFill>
                            <a:srgbClr val="0000FF"/>
                          </a:solidFill>
                          <a:latin typeface="+mj-lt"/>
                        </a:rPr>
                        <a:t>NIAID, and HHS BIODEFENSE</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$603M</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$314M</a:t>
                      </a:r>
                    </a:p>
                  </a:txBody>
                  <a:tcPr>
                    <a:lnR w="28575"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j-lt"/>
                        </a:rPr>
                        <a:t>$917M</a:t>
                      </a:r>
                    </a:p>
                  </a:txBody>
                  <a:tcP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4"/>
                  </a:ext>
                </a:extLst>
              </a:tr>
              <a:tr h="430747">
                <a:tc>
                  <a:txBody>
                    <a:bodyPr/>
                    <a:lstStyle/>
                    <a:p>
                      <a:r>
                        <a:rPr lang="en-US" sz="1200" b="1" dirty="0">
                          <a:latin typeface="+mj-lt"/>
                        </a:rPr>
                        <a:t>NICHD</a:t>
                      </a:r>
                    </a:p>
                  </a:txBody>
                  <a:tcPr>
                    <a:noFill/>
                  </a:tcPr>
                </a:tc>
                <a:tc>
                  <a:txBody>
                    <a:bodyPr/>
                    <a:lstStyle/>
                    <a:p>
                      <a:r>
                        <a:rPr lang="en-US" sz="1200" dirty="0">
                          <a:solidFill>
                            <a:srgbClr val="0000FF"/>
                          </a:solidFill>
                          <a:latin typeface="+mj-lt"/>
                        </a:rPr>
                        <a:t>NICHD, NIAAA, FIC, NIDDK, NIMHD, and OER (NIH-OD)</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$87M</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$296M</a:t>
                      </a:r>
                    </a:p>
                  </a:txBody>
                  <a:tcPr>
                    <a:lnR w="28575"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j-lt"/>
                        </a:rPr>
                        <a:t>$383M</a:t>
                      </a:r>
                    </a:p>
                  </a:txBody>
                  <a:tcP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5"/>
                  </a:ext>
                </a:extLst>
              </a:tr>
              <a:tr h="266612">
                <a:tc>
                  <a:txBody>
                    <a:bodyPr/>
                    <a:lstStyle/>
                    <a:p>
                      <a:r>
                        <a:rPr lang="en-US" sz="1200" b="1" dirty="0">
                          <a:latin typeface="+mj-lt"/>
                        </a:rPr>
                        <a:t>NIDA</a:t>
                      </a:r>
                    </a:p>
                  </a:txBody>
                  <a:tcPr>
                    <a:noFill/>
                  </a:tcPr>
                </a:tc>
                <a:tc>
                  <a:txBody>
                    <a:bodyPr/>
                    <a:lstStyle/>
                    <a:p>
                      <a:r>
                        <a:rPr lang="en-US" sz="1200" dirty="0">
                          <a:solidFill>
                            <a:srgbClr val="0000FF"/>
                          </a:solidFill>
                          <a:latin typeface="+mj-lt"/>
                        </a:rPr>
                        <a:t>NIDA, NINDS, NIMH,</a:t>
                      </a:r>
                      <a:r>
                        <a:rPr lang="en-US" sz="1200" baseline="0" dirty="0">
                          <a:solidFill>
                            <a:srgbClr val="0000FF"/>
                          </a:solidFill>
                          <a:latin typeface="+mj-lt"/>
                        </a:rPr>
                        <a:t> NIA, and NCATS</a:t>
                      </a:r>
                      <a:endParaRPr lang="en-US" sz="1200" dirty="0">
                        <a:solidFill>
                          <a:srgbClr val="0000FF"/>
                        </a:solidFill>
                        <a:latin typeface="+mj-lt"/>
                      </a:endParaRPr>
                    </a:p>
                  </a:txBody>
                  <a:tcPr>
                    <a:noFill/>
                  </a:tcPr>
                </a:tc>
                <a:tc>
                  <a:txBody>
                    <a:bodyPr/>
                    <a:lstStyle/>
                    <a:p>
                      <a:pPr algn="ctr"/>
                      <a:r>
                        <a:rPr lang="en-US" sz="1200" dirty="0">
                          <a:solidFill>
                            <a:schemeClr val="tx1"/>
                          </a:solidFill>
                          <a:latin typeface="+mj-lt"/>
                        </a:rPr>
                        <a:t>$184M</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$695M</a:t>
                      </a:r>
                    </a:p>
                  </a:txBody>
                  <a:tcPr>
                    <a:lnR w="28575"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j-lt"/>
                        </a:rPr>
                        <a:t>$879M</a:t>
                      </a:r>
                    </a:p>
                  </a:txBody>
                  <a:tcP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6"/>
                  </a:ext>
                </a:extLst>
              </a:tr>
              <a:tr h="297468">
                <a:tc>
                  <a:txBody>
                    <a:bodyPr/>
                    <a:lstStyle/>
                    <a:p>
                      <a:r>
                        <a:rPr lang="en-US" sz="1200" b="1" dirty="0">
                          <a:latin typeface="+mj-lt"/>
                        </a:rPr>
                        <a:t>NIEHS</a:t>
                      </a:r>
                    </a:p>
                  </a:txBody>
                  <a:tcPr>
                    <a:noFill/>
                  </a:tcPr>
                </a:tc>
                <a:tc>
                  <a:txBody>
                    <a:bodyPr/>
                    <a:lstStyle/>
                    <a:p>
                      <a:r>
                        <a:rPr lang="en-US" sz="1200" dirty="0">
                          <a:solidFill>
                            <a:srgbClr val="0000FF"/>
                          </a:solidFill>
                          <a:latin typeface="+mj-lt"/>
                        </a:rPr>
                        <a:t>NIEHS</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$99M</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$73M</a:t>
                      </a:r>
                    </a:p>
                  </a:txBody>
                  <a:tcPr>
                    <a:lnR w="28575"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j-lt"/>
                        </a:rPr>
                        <a:t>$172M</a:t>
                      </a:r>
                    </a:p>
                  </a:txBody>
                  <a:tcP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7"/>
                  </a:ext>
                </a:extLst>
              </a:tr>
              <a:tr h="258448">
                <a:tc>
                  <a:txBody>
                    <a:bodyPr/>
                    <a:lstStyle/>
                    <a:p>
                      <a:r>
                        <a:rPr lang="en-US" sz="1200" b="1" dirty="0">
                          <a:latin typeface="+mj-lt"/>
                        </a:rPr>
                        <a:t>NLM</a:t>
                      </a:r>
                    </a:p>
                  </a:txBody>
                  <a:tcPr>
                    <a:noFill/>
                  </a:tcPr>
                </a:tc>
                <a:tc>
                  <a:txBody>
                    <a:bodyPr/>
                    <a:lstStyle/>
                    <a:p>
                      <a:r>
                        <a:rPr lang="en-US" sz="1200" dirty="0">
                          <a:solidFill>
                            <a:srgbClr val="0000FF"/>
                          </a:solidFill>
                          <a:latin typeface="+mj-lt"/>
                        </a:rPr>
                        <a:t>NLM, CIT, NIH-OD</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$.054M</a:t>
                      </a: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j-lt"/>
                        </a:rPr>
                        <a:t>$656M</a:t>
                      </a:r>
                    </a:p>
                  </a:txBody>
                  <a:tcPr>
                    <a:lnR w="28575"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j-lt"/>
                        </a:rPr>
                        <a:t>$656M</a:t>
                      </a:r>
                    </a:p>
                  </a:txBody>
                  <a:tcP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8"/>
                  </a:ext>
                </a:extLst>
              </a:tr>
              <a:tr h="625123">
                <a:tc>
                  <a:txBody>
                    <a:bodyPr/>
                    <a:lstStyle/>
                    <a:p>
                      <a:pPr marL="0" marR="0">
                        <a:lnSpc>
                          <a:spcPct val="107000"/>
                        </a:lnSpc>
                        <a:spcBef>
                          <a:spcPts val="0"/>
                        </a:spcBef>
                        <a:spcAft>
                          <a:spcPts val="0"/>
                        </a:spcAft>
                      </a:pPr>
                      <a:r>
                        <a:rPr lang="en-US" sz="1200" b="1" kern="1200" dirty="0">
                          <a:solidFill>
                            <a:srgbClr val="000000"/>
                          </a:solidFill>
                          <a:effectLst/>
                          <a:latin typeface="+mj-lt"/>
                          <a:ea typeface="Times New Roman" panose="02020603050405020304" pitchFamily="18" charset="0"/>
                          <a:cs typeface="Arial" panose="020B0604020202020204" pitchFamily="34" charset="0"/>
                        </a:rPr>
                        <a:t>OLAO</a:t>
                      </a:r>
                    </a:p>
                    <a:p>
                      <a:pPr marL="0" marR="0">
                        <a:lnSpc>
                          <a:spcPct val="107000"/>
                        </a:lnSpc>
                        <a:spcBef>
                          <a:spcPts val="0"/>
                        </a:spcBef>
                        <a:spcAft>
                          <a:spcPts val="0"/>
                        </a:spcAft>
                      </a:pPr>
                      <a:r>
                        <a:rPr lang="en-US" sz="1200" b="1" kern="1200" dirty="0">
                          <a:solidFill>
                            <a:srgbClr val="000000"/>
                          </a:solidFill>
                          <a:effectLst/>
                          <a:latin typeface="+mj-lt"/>
                          <a:ea typeface="Calibri" panose="020F0502020204030204" pitchFamily="34" charset="0"/>
                          <a:cs typeface="Arial" panose="020B0604020202020204" pitchFamily="34" charset="0"/>
                        </a:rPr>
                        <a:t>   - NITAAC</a:t>
                      </a:r>
                      <a:endParaRPr lang="en-US" sz="1200" dirty="0">
                        <a:effectLst/>
                        <a:latin typeface="+mj-lt"/>
                        <a:ea typeface="Calibri" panose="020F0502020204030204" pitchFamily="34" charset="0"/>
                        <a:cs typeface="Times New Roman" panose="02020603050405020304" pitchFamily="18" charset="0"/>
                      </a:endParaRPr>
                    </a:p>
                  </a:txBody>
                  <a:tcPr>
                    <a:noFill/>
                  </a:tcPr>
                </a:tc>
                <a:tc>
                  <a:txBody>
                    <a:bodyPr/>
                    <a:lstStyle/>
                    <a:p>
                      <a:pPr marL="0" marR="0">
                        <a:lnSpc>
                          <a:spcPct val="107000"/>
                        </a:lnSpc>
                        <a:spcBef>
                          <a:spcPts val="0"/>
                        </a:spcBef>
                        <a:spcAft>
                          <a:spcPts val="0"/>
                        </a:spcAft>
                      </a:pPr>
                      <a:r>
                        <a:rPr lang="en-US" sz="1200" b="0" kern="1200" dirty="0">
                          <a:solidFill>
                            <a:srgbClr val="0000FF"/>
                          </a:solidFill>
                          <a:effectLst/>
                          <a:latin typeface="+mj-lt"/>
                          <a:ea typeface="Times New Roman" panose="02020603050405020304" pitchFamily="18" charset="0"/>
                          <a:cs typeface="Arial" panose="020B0604020202020204" pitchFamily="34" charset="0"/>
                        </a:rPr>
                        <a:t>OLAO [NITAAC: Services all NIH &amp; OLAO: NIH-Wide Vehicle Branch], NEI, NIDCD, NIGMS, ORS, NIH-OD, and NINR</a:t>
                      </a:r>
                      <a:endParaRPr lang="en-US" sz="1200" b="0" dirty="0">
                        <a:effectLst/>
                        <a:latin typeface="+mj-lt"/>
                        <a:ea typeface="Calibri" panose="020F0502020204030204" pitchFamily="34" charset="0"/>
                        <a:cs typeface="Times New Roman" panose="02020603050405020304" pitchFamily="18" charset="0"/>
                      </a:endParaRPr>
                    </a:p>
                  </a:txBody>
                  <a:tcPr>
                    <a:noFill/>
                  </a:tcPr>
                </a:tc>
                <a:tc>
                  <a:txBody>
                    <a:bodyPr/>
                    <a:lstStyle/>
                    <a:p>
                      <a:pPr marL="0" marR="0" algn="ctr">
                        <a:lnSpc>
                          <a:spcPct val="107000"/>
                        </a:lnSpc>
                        <a:spcBef>
                          <a:spcPts val="0"/>
                        </a:spcBef>
                        <a:spcAft>
                          <a:spcPts val="0"/>
                        </a:spcAft>
                      </a:pPr>
                      <a:r>
                        <a:rPr lang="en-US" sz="1200" b="0" kern="1200" dirty="0">
                          <a:solidFill>
                            <a:schemeClr val="tx1"/>
                          </a:solidFill>
                          <a:effectLst/>
                          <a:latin typeface="+mj-lt"/>
                          <a:ea typeface="Times New Roman" panose="02020603050405020304" pitchFamily="18" charset="0"/>
                          <a:cs typeface="Arial" panose="020B0604020202020204" pitchFamily="34" charset="0"/>
                        </a:rPr>
                        <a:t>$.755M</a:t>
                      </a:r>
                    </a:p>
                    <a:p>
                      <a:pPr marL="0" marR="0" algn="ctr">
                        <a:lnSpc>
                          <a:spcPct val="107000"/>
                        </a:lnSpc>
                        <a:spcBef>
                          <a:spcPts val="0"/>
                        </a:spcBef>
                        <a:spcAft>
                          <a:spcPts val="0"/>
                        </a:spcAft>
                      </a:pPr>
                      <a:r>
                        <a:rPr lang="en-US" sz="1200" b="0" kern="1200" dirty="0">
                          <a:solidFill>
                            <a:schemeClr val="tx1"/>
                          </a:solidFill>
                          <a:effectLst/>
                          <a:latin typeface="+mj-lt"/>
                          <a:ea typeface="Calibri" panose="020F0502020204030204" pitchFamily="34" charset="0"/>
                          <a:cs typeface="Arial" panose="020B0604020202020204" pitchFamily="34" charset="0"/>
                        </a:rPr>
                        <a:t>$0M</a:t>
                      </a:r>
                      <a:endParaRPr lang="en-US" sz="1200" b="0" dirty="0">
                        <a:solidFill>
                          <a:schemeClr val="tx1"/>
                        </a:solidFill>
                        <a:effectLst/>
                        <a:latin typeface="+mj-lt"/>
                        <a:ea typeface="Calibri" panose="020F0502020204030204" pitchFamily="34" charset="0"/>
                        <a:cs typeface="Times New Roman" panose="02020603050405020304" pitchFamily="18" charset="0"/>
                      </a:endParaRPr>
                    </a:p>
                  </a:txBody>
                  <a:tcPr>
                    <a:noFill/>
                  </a:tcPr>
                </a:tc>
                <a:tc>
                  <a:txBody>
                    <a:bodyPr/>
                    <a:lstStyle/>
                    <a:p>
                      <a:pPr marL="0" marR="0" algn="ctr">
                        <a:lnSpc>
                          <a:spcPct val="107000"/>
                        </a:lnSpc>
                        <a:spcBef>
                          <a:spcPts val="0"/>
                        </a:spcBef>
                        <a:spcAft>
                          <a:spcPts val="0"/>
                        </a:spcAft>
                      </a:pPr>
                      <a:r>
                        <a:rPr lang="en-US" sz="1200" b="0" kern="1200" dirty="0">
                          <a:solidFill>
                            <a:schemeClr val="tx1"/>
                          </a:solidFill>
                          <a:effectLst/>
                          <a:latin typeface="+mj-lt"/>
                          <a:ea typeface="Times New Roman" panose="02020603050405020304" pitchFamily="18" charset="0"/>
                          <a:cs typeface="Arial" panose="020B0604020202020204" pitchFamily="34" charset="0"/>
                        </a:rPr>
                        <a:t>$970M</a:t>
                      </a:r>
                    </a:p>
                    <a:p>
                      <a:pPr marL="0" marR="0" algn="ctr">
                        <a:lnSpc>
                          <a:spcPct val="107000"/>
                        </a:lnSpc>
                        <a:spcBef>
                          <a:spcPts val="0"/>
                        </a:spcBef>
                        <a:spcAft>
                          <a:spcPts val="0"/>
                        </a:spcAft>
                      </a:pPr>
                      <a:r>
                        <a:rPr lang="en-US" sz="1200" b="0" kern="1200" dirty="0">
                          <a:solidFill>
                            <a:schemeClr val="tx1"/>
                          </a:solidFill>
                          <a:effectLst/>
                          <a:latin typeface="+mj-lt"/>
                          <a:ea typeface="Times New Roman" panose="02020603050405020304" pitchFamily="18" charset="0"/>
                          <a:cs typeface="Times New Roman" panose="02020603050405020304" pitchFamily="18" charset="0"/>
                        </a:rPr>
                        <a:t>$356M</a:t>
                      </a:r>
                      <a:endParaRPr lang="en-US" sz="1200" b="0" kern="1200" dirty="0">
                        <a:solidFill>
                          <a:schemeClr val="tx1"/>
                        </a:solidFill>
                        <a:effectLst/>
                        <a:latin typeface="+mj-lt"/>
                        <a:ea typeface="Times New Roman" panose="02020603050405020304" pitchFamily="18" charset="0"/>
                        <a:cs typeface="Arial" panose="020B0604020202020204" pitchFamily="34" charset="0"/>
                      </a:endParaRPr>
                    </a:p>
                  </a:txBody>
                  <a:tcPr>
                    <a:lnR w="28575" cap="flat" cmpd="sng" algn="ctr">
                      <a:solidFill>
                        <a:schemeClr val="tx1"/>
                      </a:solidFill>
                      <a:prstDash val="solid"/>
                      <a:round/>
                      <a:headEnd type="none" w="med" len="med"/>
                      <a:tailEnd type="none" w="med" len="med"/>
                    </a:lnR>
                    <a:noFill/>
                  </a:tcPr>
                </a:tc>
                <a:tc>
                  <a:txBody>
                    <a:bodyPr/>
                    <a:lstStyle/>
                    <a:p>
                      <a:pPr marL="0" marR="0" algn="ctr">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rPr>
                        <a:t>$971M</a:t>
                      </a:r>
                    </a:p>
                    <a:p>
                      <a:pPr marL="0" marR="0" algn="ctr">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rPr>
                        <a:t>$356M</a:t>
                      </a:r>
                    </a:p>
                  </a:txBody>
                  <a:tcP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9"/>
                  </a:ext>
                </a:extLst>
              </a:tr>
              <a:tr h="625004">
                <a:tc>
                  <a:txBody>
                    <a:bodyPr/>
                    <a:lstStyle/>
                    <a:p>
                      <a:pPr marL="0" marR="0">
                        <a:lnSpc>
                          <a:spcPct val="107000"/>
                        </a:lnSpc>
                        <a:spcBef>
                          <a:spcPts val="0"/>
                        </a:spcBef>
                        <a:spcAft>
                          <a:spcPts val="0"/>
                        </a:spcAft>
                      </a:pPr>
                      <a:r>
                        <a:rPr lang="en-US" sz="1200" b="1" kern="1200" dirty="0">
                          <a:solidFill>
                            <a:srgbClr val="000000"/>
                          </a:solidFill>
                          <a:effectLst/>
                          <a:latin typeface="+mj-lt"/>
                          <a:ea typeface="Times New Roman" panose="02020603050405020304" pitchFamily="18" charset="0"/>
                          <a:cs typeface="Arial" panose="020B0604020202020204" pitchFamily="34" charset="0"/>
                        </a:rPr>
                        <a:t>ORF</a:t>
                      </a:r>
                    </a:p>
                    <a:p>
                      <a:pPr marL="0" marR="0">
                        <a:lnSpc>
                          <a:spcPct val="107000"/>
                        </a:lnSpc>
                        <a:spcBef>
                          <a:spcPts val="0"/>
                        </a:spcBef>
                        <a:spcAft>
                          <a:spcPts val="0"/>
                        </a:spcAft>
                        <a:tabLst>
                          <a:tab pos="114300" algn="l"/>
                        </a:tabLst>
                      </a:pPr>
                      <a:r>
                        <a:rPr lang="en-US" sz="1200" b="1" kern="1200" dirty="0">
                          <a:solidFill>
                            <a:srgbClr val="000000"/>
                          </a:solidFill>
                          <a:effectLst/>
                          <a:latin typeface="+mj-lt"/>
                          <a:ea typeface="Calibri" panose="020F0502020204030204" pitchFamily="34" charset="0"/>
                          <a:cs typeface="Arial" panose="020B0604020202020204" pitchFamily="34" charset="0"/>
                        </a:rPr>
                        <a:t>   - *ORF-Lease</a:t>
                      </a:r>
                      <a:endParaRPr lang="en-US" sz="1100" dirty="0">
                        <a:effectLst/>
                        <a:latin typeface="+mj-lt"/>
                        <a:ea typeface="Calibri" panose="020F0502020204030204" pitchFamily="34" charset="0"/>
                        <a:cs typeface="Times New Roman" panose="02020603050405020304" pitchFamily="18" charset="0"/>
                      </a:endParaRPr>
                    </a:p>
                  </a:txBody>
                  <a:tcPr>
                    <a:noFill/>
                  </a:tcPr>
                </a:tc>
                <a:tc>
                  <a:txBody>
                    <a:bodyPr/>
                    <a:lstStyle/>
                    <a:p>
                      <a:pPr marL="0" marR="0">
                        <a:lnSpc>
                          <a:spcPct val="107000"/>
                        </a:lnSpc>
                        <a:spcBef>
                          <a:spcPts val="0"/>
                        </a:spcBef>
                        <a:spcAft>
                          <a:spcPts val="0"/>
                        </a:spcAft>
                      </a:pPr>
                      <a:r>
                        <a:rPr lang="en-US" sz="1200" kern="1200" dirty="0">
                          <a:solidFill>
                            <a:srgbClr val="0000FF"/>
                          </a:solidFill>
                          <a:effectLst/>
                          <a:latin typeface="+mj-lt"/>
                          <a:ea typeface="Times New Roman" panose="02020603050405020304" pitchFamily="18" charset="0"/>
                          <a:cs typeface="Arial" panose="020B0604020202020204" pitchFamily="34" charset="0"/>
                        </a:rPr>
                        <a:t>ORF and ALL NIH FACILITIES RELATED ACQUISITIONS</a:t>
                      </a:r>
                      <a:endParaRPr lang="en-US" sz="1200" dirty="0">
                        <a:effectLst/>
                        <a:latin typeface="+mj-lt"/>
                        <a:ea typeface="Calibri" panose="020F0502020204030204" pitchFamily="34" charset="0"/>
                        <a:cs typeface="Times New Roman" panose="02020603050405020304" pitchFamily="18" charset="0"/>
                      </a:endParaRPr>
                    </a:p>
                  </a:txBody>
                  <a:tcPr>
                    <a:noFill/>
                  </a:tcPr>
                </a:tc>
                <a:tc>
                  <a:txBody>
                    <a:bodyPr/>
                    <a:lstStyle/>
                    <a:p>
                      <a:pPr marL="0" marR="0" algn="ctr">
                        <a:lnSpc>
                          <a:spcPct val="107000"/>
                        </a:lnSpc>
                        <a:spcBef>
                          <a:spcPts val="0"/>
                        </a:spcBef>
                        <a:spcAft>
                          <a:spcPts val="0"/>
                        </a:spcAft>
                      </a:pPr>
                      <a:r>
                        <a:rPr lang="en-US" sz="1200" kern="1200" dirty="0">
                          <a:solidFill>
                            <a:schemeClr val="tx1"/>
                          </a:solidFill>
                          <a:effectLst/>
                          <a:latin typeface="+mj-lt"/>
                          <a:ea typeface="Times New Roman" panose="02020603050405020304" pitchFamily="18" charset="0"/>
                          <a:cs typeface="Arial" panose="020B0604020202020204" pitchFamily="34" charset="0"/>
                        </a:rPr>
                        <a:t>$2.6M</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a:noFill/>
                  </a:tcPr>
                </a:tc>
                <a:tc>
                  <a:txBody>
                    <a:bodyPr/>
                    <a:lstStyle/>
                    <a:p>
                      <a:pPr marL="0" marR="0" algn="ctr">
                        <a:lnSpc>
                          <a:spcPct val="107000"/>
                        </a:lnSpc>
                        <a:spcBef>
                          <a:spcPts val="0"/>
                        </a:spcBef>
                        <a:spcAft>
                          <a:spcPts val="0"/>
                        </a:spcAft>
                      </a:pPr>
                      <a:r>
                        <a:rPr lang="en-US" sz="1200" kern="1200" dirty="0">
                          <a:solidFill>
                            <a:schemeClr val="tx1"/>
                          </a:solidFill>
                          <a:effectLst/>
                          <a:latin typeface="+mj-lt"/>
                          <a:ea typeface="Times New Roman" panose="02020603050405020304" pitchFamily="18" charset="0"/>
                          <a:cs typeface="Arial" panose="020B0604020202020204" pitchFamily="34" charset="0"/>
                        </a:rPr>
                        <a:t>$752M</a:t>
                      </a:r>
                      <a:endParaRPr lang="en-US" sz="1100" dirty="0">
                        <a:solidFill>
                          <a:schemeClr val="tx1"/>
                        </a:solidFill>
                        <a:effectLst/>
                        <a:latin typeface="+mj-lt"/>
                        <a:ea typeface="Calibri" panose="020F0502020204030204" pitchFamily="34" charset="0"/>
                        <a:cs typeface="Times New Roman" panose="02020603050405020304" pitchFamily="18" charset="0"/>
                      </a:endParaRPr>
                    </a:p>
                  </a:txBody>
                  <a:tcPr>
                    <a:lnR w="28575"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j-lt"/>
                        </a:rPr>
                        <a:t>$755M</a:t>
                      </a:r>
                    </a:p>
                  </a:txBody>
                  <a:tcPr>
                    <a:lnL w="28575"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10"/>
                  </a:ext>
                </a:extLst>
              </a:tr>
            </a:tbl>
          </a:graphicData>
        </a:graphic>
      </p:graphicFrame>
      <p:sp>
        <p:nvSpPr>
          <p:cNvPr id="4" name="Slide Number Placeholder 3" descr="22">
            <a:extLst>
              <a:ext uri="{FF2B5EF4-FFF2-40B4-BE49-F238E27FC236}">
                <a16:creationId xmlns:a16="http://schemas.microsoft.com/office/drawing/2014/main" id="{1809527A-0C1D-44F0-9C4B-DCDF6B5CFF5C}"/>
              </a:ext>
              <a:ext uri="{C183D7F6-B498-43B3-948B-1728B52AA6E4}">
                <adec:decorative xmlns:adec="http://schemas.microsoft.com/office/drawing/2017/decorative" val="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algn="r" rtl="0" fontAlgn="auto">
              <a:spcBef>
                <a:spcPts val="0"/>
              </a:spcBef>
              <a:spcAft>
                <a:spcPts val="0"/>
              </a:spcAft>
              <a:defRPr sz="1100" kern="1200">
                <a:solidFill>
                  <a:schemeClr val="bg1">
                    <a:lumMod val="50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B4AE471E-79F0-4EFA-9DC3-64FA64EC201F}" type="slidenum">
              <a:rPr lang="en-US" smtClean="0"/>
              <a:pPr>
                <a:defRPr/>
              </a:pPr>
              <a:t>8</a:t>
            </a:fld>
            <a:endParaRPr lang="en-US" dirty="0"/>
          </a:p>
        </p:txBody>
      </p:sp>
    </p:spTree>
    <p:extLst>
      <p:ext uri="{BB962C8B-B14F-4D97-AF65-F5344CB8AC3E}">
        <p14:creationId xmlns:p14="http://schemas.microsoft.com/office/powerpoint/2010/main" val="312039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4117874" y="1873048"/>
            <a:ext cx="6934200" cy="4495800"/>
          </a:xfrm>
        </p:spPr>
        <p:txBody>
          <a:bodyPr>
            <a:normAutofit/>
          </a:bodyPr>
          <a:lstStyle/>
          <a:p>
            <a:pPr marL="466725" lvl="1" indent="-288925" fontAlgn="base">
              <a:lnSpc>
                <a:spcPct val="100000"/>
              </a:lnSpc>
              <a:spcBef>
                <a:spcPct val="0"/>
              </a:spcBef>
              <a:spcAft>
                <a:spcPct val="0"/>
              </a:spcAft>
              <a:buSzPct val="100000"/>
              <a:defRPr/>
            </a:pPr>
            <a:r>
              <a:rPr lang="en-US" sz="2100" dirty="0">
                <a:solidFill>
                  <a:schemeClr val="tx1"/>
                </a:solidFill>
                <a:latin typeface="Arial" panose="020B0604020202020204" pitchFamily="34" charset="0"/>
                <a:cs typeface="Arial" panose="020B0604020202020204" pitchFamily="34" charset="0"/>
              </a:rPr>
              <a:t>Consulting</a:t>
            </a:r>
          </a:p>
          <a:p>
            <a:pPr marL="466725" lvl="1" indent="-288925" fontAlgn="base">
              <a:lnSpc>
                <a:spcPct val="100000"/>
              </a:lnSpc>
              <a:spcBef>
                <a:spcPct val="0"/>
              </a:spcBef>
              <a:spcAft>
                <a:spcPct val="0"/>
              </a:spcAft>
              <a:buSzPct val="100000"/>
              <a:defRPr/>
            </a:pPr>
            <a:r>
              <a:rPr lang="en-US" sz="2100" dirty="0">
                <a:solidFill>
                  <a:schemeClr val="tx1"/>
                </a:solidFill>
                <a:latin typeface="Arial" panose="020B0604020202020204" pitchFamily="34" charset="0"/>
                <a:cs typeface="Arial" panose="020B0604020202020204" pitchFamily="34" charset="0"/>
              </a:rPr>
              <a:t>Studies</a:t>
            </a:r>
          </a:p>
          <a:p>
            <a:pPr marL="466725" lvl="1" indent="-288925" fontAlgn="base">
              <a:lnSpc>
                <a:spcPct val="100000"/>
              </a:lnSpc>
              <a:spcBef>
                <a:spcPct val="0"/>
              </a:spcBef>
              <a:spcAft>
                <a:spcPct val="0"/>
              </a:spcAft>
              <a:buSzPct val="100000"/>
              <a:defRPr/>
            </a:pPr>
            <a:r>
              <a:rPr lang="en-US" sz="2100" dirty="0">
                <a:solidFill>
                  <a:schemeClr val="tx1"/>
                </a:solidFill>
                <a:latin typeface="Arial" panose="020B0604020202020204" pitchFamily="34" charset="0"/>
                <a:cs typeface="Arial" panose="020B0604020202020204" pitchFamily="34" charset="0"/>
              </a:rPr>
              <a:t>Conferences</a:t>
            </a:r>
          </a:p>
          <a:p>
            <a:pPr marL="466725" lvl="1" indent="-288925" fontAlgn="base">
              <a:lnSpc>
                <a:spcPct val="100000"/>
              </a:lnSpc>
              <a:spcBef>
                <a:spcPct val="0"/>
              </a:spcBef>
              <a:spcAft>
                <a:spcPct val="0"/>
              </a:spcAft>
              <a:buSzPct val="100000"/>
              <a:defRPr/>
            </a:pPr>
            <a:r>
              <a:rPr lang="en-US" sz="2100" dirty="0">
                <a:solidFill>
                  <a:schemeClr val="tx1"/>
                </a:solidFill>
                <a:latin typeface="Arial" panose="020B0604020202020204" pitchFamily="34" charset="0"/>
                <a:cs typeface="Arial" panose="020B0604020202020204" pitchFamily="34" charset="0"/>
              </a:rPr>
              <a:t>Training</a:t>
            </a:r>
          </a:p>
          <a:p>
            <a:pPr marL="466725" lvl="1" indent="-288925" fontAlgn="base">
              <a:lnSpc>
                <a:spcPct val="100000"/>
              </a:lnSpc>
              <a:spcBef>
                <a:spcPct val="0"/>
              </a:spcBef>
              <a:spcAft>
                <a:spcPct val="0"/>
              </a:spcAft>
              <a:buSzPct val="100000"/>
              <a:defRPr/>
            </a:pPr>
            <a:r>
              <a:rPr lang="en-US" sz="2100" dirty="0">
                <a:solidFill>
                  <a:schemeClr val="tx1"/>
                </a:solidFill>
                <a:latin typeface="Arial" panose="020B0604020202020204" pitchFamily="34" charset="0"/>
                <a:cs typeface="Arial" panose="020B0604020202020204" pitchFamily="34" charset="0"/>
              </a:rPr>
              <a:t>Planning</a:t>
            </a:r>
          </a:p>
          <a:p>
            <a:pPr marL="466725" lvl="1" indent="-288925" fontAlgn="base">
              <a:lnSpc>
                <a:spcPct val="100000"/>
              </a:lnSpc>
              <a:spcBef>
                <a:spcPct val="0"/>
              </a:spcBef>
              <a:spcAft>
                <a:spcPct val="0"/>
              </a:spcAft>
              <a:buSzPct val="100000"/>
              <a:defRPr/>
            </a:pPr>
            <a:r>
              <a:rPr lang="en-US" sz="2100" dirty="0">
                <a:solidFill>
                  <a:schemeClr val="tx1"/>
                </a:solidFill>
                <a:latin typeface="Arial" panose="020B0604020202020204" pitchFamily="34" charset="0"/>
                <a:cs typeface="Arial" panose="020B0604020202020204" pitchFamily="34" charset="0"/>
              </a:rPr>
              <a:t>Technical Assistance</a:t>
            </a:r>
          </a:p>
          <a:p>
            <a:pPr marL="466725" lvl="1" indent="-288925" fontAlgn="base">
              <a:lnSpc>
                <a:spcPct val="100000"/>
              </a:lnSpc>
              <a:spcBef>
                <a:spcPct val="0"/>
              </a:spcBef>
              <a:spcAft>
                <a:spcPct val="0"/>
              </a:spcAft>
              <a:buSzPct val="100000"/>
              <a:defRPr/>
            </a:pPr>
            <a:r>
              <a:rPr lang="en-US" sz="2100" dirty="0">
                <a:solidFill>
                  <a:schemeClr val="tx1"/>
                </a:solidFill>
                <a:latin typeface="Arial" panose="020B0604020202020204" pitchFamily="34" charset="0"/>
                <a:cs typeface="Arial" panose="020B0604020202020204" pitchFamily="34" charset="0"/>
              </a:rPr>
              <a:t>Clearinghouse</a:t>
            </a:r>
          </a:p>
          <a:p>
            <a:pPr marL="466725" lvl="1" indent="-288925" fontAlgn="base">
              <a:lnSpc>
                <a:spcPct val="100000"/>
              </a:lnSpc>
              <a:spcBef>
                <a:spcPct val="0"/>
              </a:spcBef>
              <a:spcAft>
                <a:spcPct val="0"/>
              </a:spcAft>
              <a:buSzPct val="100000"/>
              <a:defRPr/>
            </a:pPr>
            <a:r>
              <a:rPr lang="en-US" sz="2100" dirty="0">
                <a:solidFill>
                  <a:schemeClr val="tx1"/>
                </a:solidFill>
                <a:latin typeface="Arial" panose="020B0604020202020204" pitchFamily="34" charset="0"/>
                <a:cs typeface="Arial" panose="020B0604020202020204" pitchFamily="34" charset="0"/>
              </a:rPr>
              <a:t>Data Collection/Analysis</a:t>
            </a:r>
          </a:p>
          <a:p>
            <a:pPr marL="466725" lvl="1" indent="-288925" fontAlgn="base">
              <a:lnSpc>
                <a:spcPct val="100000"/>
              </a:lnSpc>
              <a:spcBef>
                <a:spcPct val="0"/>
              </a:spcBef>
              <a:spcAft>
                <a:spcPct val="0"/>
              </a:spcAft>
              <a:buSzPct val="100000"/>
              <a:defRPr/>
            </a:pPr>
            <a:r>
              <a:rPr lang="en-US" sz="2100" dirty="0">
                <a:solidFill>
                  <a:schemeClr val="tx1"/>
                </a:solidFill>
                <a:latin typeface="Arial" panose="020B0604020202020204" pitchFamily="34" charset="0"/>
                <a:cs typeface="Arial" panose="020B0604020202020204" pitchFamily="34" charset="0"/>
              </a:rPr>
              <a:t>Logistical and Management Support  </a:t>
            </a:r>
          </a:p>
          <a:p>
            <a:pPr marL="466725" lvl="1" indent="-288925" fontAlgn="base">
              <a:lnSpc>
                <a:spcPct val="100000"/>
              </a:lnSpc>
              <a:spcBef>
                <a:spcPct val="0"/>
              </a:spcBef>
              <a:spcAft>
                <a:spcPct val="0"/>
              </a:spcAft>
              <a:buSzPct val="100000"/>
              <a:defRPr/>
            </a:pPr>
            <a:r>
              <a:rPr lang="en-US" sz="2100" dirty="0">
                <a:solidFill>
                  <a:schemeClr val="tx1"/>
                </a:solidFill>
                <a:latin typeface="Arial" panose="020B0604020202020204" pitchFamily="34" charset="0"/>
                <a:cs typeface="Arial" panose="020B0604020202020204" pitchFamily="34" charset="0"/>
              </a:rPr>
              <a:t>Evaluations</a:t>
            </a:r>
          </a:p>
          <a:p>
            <a:pPr marL="466725" lvl="1" indent="-288925" fontAlgn="base">
              <a:lnSpc>
                <a:spcPct val="100000"/>
              </a:lnSpc>
              <a:spcBef>
                <a:spcPct val="0"/>
              </a:spcBef>
              <a:spcAft>
                <a:spcPct val="0"/>
              </a:spcAft>
              <a:buSzPct val="100000"/>
              <a:defRPr/>
            </a:pPr>
            <a:r>
              <a:rPr lang="en-US" sz="2100" dirty="0">
                <a:solidFill>
                  <a:schemeClr val="tx1"/>
                </a:solidFill>
                <a:latin typeface="Arial" panose="020B0604020202020204" pitchFamily="34" charset="0"/>
                <a:cs typeface="Arial" panose="020B0604020202020204" pitchFamily="34" charset="0"/>
              </a:rPr>
              <a:t>Biomedical Research</a:t>
            </a:r>
          </a:p>
          <a:p>
            <a:pPr marL="466725" lvl="1" indent="-288925" fontAlgn="base">
              <a:lnSpc>
                <a:spcPct val="100000"/>
              </a:lnSpc>
              <a:spcBef>
                <a:spcPct val="0"/>
              </a:spcBef>
              <a:spcAft>
                <a:spcPct val="0"/>
              </a:spcAft>
              <a:buSzPct val="100000"/>
              <a:defRPr/>
            </a:pPr>
            <a:r>
              <a:rPr lang="en-US" sz="2100" dirty="0">
                <a:solidFill>
                  <a:schemeClr val="tx1"/>
                </a:solidFill>
                <a:latin typeface="Arial" panose="020B0604020202020204" pitchFamily="34" charset="0"/>
                <a:cs typeface="Arial" panose="020B0604020202020204" pitchFamily="34" charset="0"/>
              </a:rPr>
              <a:t>Public Awareness Programs</a:t>
            </a:r>
          </a:p>
          <a:p>
            <a:pPr marL="457200" lvl="1" indent="0">
              <a:buClr>
                <a:srgbClr val="800080"/>
              </a:buClr>
              <a:buNone/>
            </a:pPr>
            <a:endParaRPr lang="en-US" altLang="en-US" sz="2400" dirty="0"/>
          </a:p>
          <a:p>
            <a:pPr lvl="1"/>
            <a:endParaRPr lang="en-US" altLang="en-US" sz="2400" dirty="0"/>
          </a:p>
          <a:p>
            <a:endParaRPr lang="en-US" altLang="en-US" dirty="0"/>
          </a:p>
        </p:txBody>
      </p:sp>
      <p:pic>
        <p:nvPicPr>
          <p:cNvPr id="7" name="Picture 2" descr="Image result for training">
            <a:extLst>
              <a:ext uri="{FF2B5EF4-FFF2-40B4-BE49-F238E27FC236}">
                <a16:creationId xmlns:a16="http://schemas.microsoft.com/office/drawing/2014/main" id="{E19A8BC0-2F27-44F8-88A0-9CF6A66C4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70" t="-802" r="38865" b="802"/>
          <a:stretch/>
        </p:blipFill>
        <p:spPr bwMode="auto">
          <a:xfrm>
            <a:off x="255498" y="1873048"/>
            <a:ext cx="3862376" cy="411796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030B9ADC-1A69-4CCD-9322-582B2DB91676}"/>
              </a:ext>
            </a:extLst>
          </p:cNvPr>
          <p:cNvSpPr txBox="1">
            <a:spLocks/>
          </p:cNvSpPr>
          <p:nvPr/>
        </p:nvSpPr>
        <p:spPr bwMode="auto">
          <a:xfrm>
            <a:off x="0" y="896868"/>
            <a:ext cx="9144000" cy="594582"/>
          </a:xfrm>
          <a:prstGeom prst="rect">
            <a:avLst/>
          </a:prstGeom>
          <a:solidFill>
            <a:schemeClr val="tx2">
              <a:lumMod val="75000"/>
            </a:schemeClr>
          </a:solidFill>
          <a:ln>
            <a:noFill/>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463550" marR="0" lvl="0" indent="0" defTabSz="914400" rtl="0" eaLnBrk="0" fontAlgn="base" latinLnBrk="0" hangingPunct="0">
              <a:lnSpc>
                <a:spcPct val="100000"/>
              </a:lnSpc>
              <a:spcBef>
                <a:spcPct val="0"/>
              </a:spcBef>
              <a:spcAft>
                <a:spcPct val="0"/>
              </a:spcAft>
              <a:buClrTx/>
              <a:buSzTx/>
              <a:buFontTx/>
              <a:buNone/>
              <a:tabLst/>
              <a:defRPr/>
            </a:pPr>
            <a:r>
              <a:rPr lang="en-US" sz="3600" b="1" cap="all" dirty="0">
                <a:solidFill>
                  <a:schemeClr val="bg1"/>
                </a:solidFill>
                <a:latin typeface="Sitka Banner" panose="02000505000000020004" pitchFamily="2" charset="0"/>
              </a:rPr>
              <a:t>Services Procured by NIH </a:t>
            </a:r>
          </a:p>
        </p:txBody>
      </p:sp>
    </p:spTree>
    <p:extLst>
      <p:ext uri="{BB962C8B-B14F-4D97-AF65-F5344CB8AC3E}">
        <p14:creationId xmlns:p14="http://schemas.microsoft.com/office/powerpoint/2010/main" val="371618529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40788</TotalTime>
  <Words>5825</Words>
  <Application>Microsoft Office PowerPoint</Application>
  <PresentationFormat>On-screen Show (4:3)</PresentationFormat>
  <Paragraphs>907</Paragraphs>
  <Slides>51</Slides>
  <Notes>25</Notes>
  <HiddenSlides>2</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51</vt:i4>
      </vt:variant>
    </vt:vector>
  </HeadingPairs>
  <TitlesOfParts>
    <vt:vector size="71" baseType="lpstr">
      <vt:lpstr>Arial</vt:lpstr>
      <vt:lpstr>Arial Black</vt:lpstr>
      <vt:lpstr>Ariel</vt:lpstr>
      <vt:lpstr>Avenir Next LT Pro</vt:lpstr>
      <vt:lpstr>Avenir Next LT Pro Demi</vt:lpstr>
      <vt:lpstr>Calibri</vt:lpstr>
      <vt:lpstr>Calibri Light</vt:lpstr>
      <vt:lpstr>Century Gothic</vt:lpstr>
      <vt:lpstr>Courier New</vt:lpstr>
      <vt:lpstr>Segoe UI Semilight</vt:lpstr>
      <vt:lpstr>Sitka Banner</vt:lpstr>
      <vt:lpstr>Times New Roman</vt:lpstr>
      <vt:lpstr>Tw Cen MT</vt:lpstr>
      <vt:lpstr>Tw Cen MT Condensed</vt:lpstr>
      <vt:lpstr>Verdana</vt:lpstr>
      <vt:lpstr>Wingdings</vt:lpstr>
      <vt:lpstr>Wingdings 3</vt:lpstr>
      <vt:lpstr>Office Theme</vt:lpstr>
      <vt:lpstr>1_Office Theme</vt:lpstr>
      <vt:lpstr>Integral</vt:lpstr>
      <vt:lpstr>PowerPoint Presentation</vt:lpstr>
      <vt:lpstr>PowerPoint Presentation</vt:lpstr>
      <vt:lpstr>PowerPoint Presentation</vt:lpstr>
      <vt:lpstr>PowerPoint Presentation</vt:lpstr>
      <vt:lpstr>PowerPoint Presentation</vt:lpstr>
      <vt:lpstr>PowerPoint Presentation</vt:lpstr>
      <vt:lpstr>FY2023 NIH Acquisition Organization COACs Solar Chart</vt:lpstr>
      <vt:lpstr>FY2023 COAC Breakdown of Solar Chart</vt:lpstr>
      <vt:lpstr>PowerPoint Presentation</vt:lpstr>
      <vt:lpstr>PowerPoint Presentation</vt:lpstr>
      <vt:lpstr>PowerPoint Presentation</vt:lpstr>
      <vt:lpstr>PowerPoint Presentation</vt:lpstr>
      <vt:lpstr>PowerPoint Presentation</vt:lpstr>
      <vt:lpstr>PowerPoint Presentation</vt:lpstr>
      <vt:lpstr> Office of Acquisition Management &amp; Policy </vt:lpstr>
      <vt:lpstr>BPA Program Overview</vt:lpstr>
      <vt:lpstr>What is a BPA?</vt:lpstr>
      <vt:lpstr>What is a BPA? (cont’d)</vt:lpstr>
      <vt:lpstr>Establishing an OM BPA</vt:lpstr>
      <vt:lpstr>Establishing an OM BPA-Cont’d</vt:lpstr>
      <vt:lpstr>BPA Program Team</vt:lpstr>
      <vt:lpstr>PowerPoint Presentation</vt:lpstr>
      <vt:lpstr>PowerPoint Presentation</vt:lpstr>
      <vt:lpstr>PowerPoint Presentation</vt:lpstr>
      <vt:lpstr>PowerPoint Presentation</vt:lpstr>
      <vt:lpstr>PowerPoint Presentation</vt:lpstr>
      <vt:lpstr>PowerPoint Presentation</vt:lpstr>
      <vt:lpstr>Phases of Acquisition  Process (Sample)</vt:lpstr>
      <vt:lpstr>PowerPoint Presentation</vt:lpstr>
      <vt:lpstr>PowerPoint Presentation</vt:lpstr>
      <vt:lpstr>NIH FY2023 Small Business Achievements</vt:lpstr>
      <vt:lpstr>NIH FY2023 Top 10 Large Vendors</vt:lpstr>
      <vt:lpstr>PowerPoint Presentation</vt:lpstr>
      <vt:lpstr>PowerPoint Presentation</vt:lpstr>
      <vt:lpstr>Executive Order 14041: White House Initiative on Advancing Educational Equity, Excellence, and Economic Opportunity Through Historically Black Colleges and Universities  </vt:lpstr>
      <vt:lpstr>IMPLEMENTED HBCU POLICLIES</vt:lpstr>
      <vt:lpstr>PowerPoint Presentation</vt:lpstr>
      <vt:lpstr>PowerPoint Presentation</vt:lpstr>
      <vt:lpstr>PEI FEATURES</vt:lpstr>
      <vt:lpstr>Path to Excellence and Innovation (PEI) Initiative 2.0 Cohort</vt:lpstr>
      <vt:lpstr>FY17 – FY23 OBLIGATIONS</vt:lpstr>
      <vt:lpstr>PowerPoint Presentation</vt:lpstr>
      <vt:lpstr>PowerPoint Presentation</vt:lpstr>
      <vt:lpstr>PowerPoint Presentation</vt:lpstr>
      <vt:lpstr>PowerPoint Presentation</vt:lpstr>
      <vt:lpstr>NIH PEI MARKETING MATERIALS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Watts, Keondra (NIH/OD) [E]</dc:creator>
  <cp:lastModifiedBy>Watts, Keondra (NIH/OD) [E]</cp:lastModifiedBy>
  <cp:revision>85</cp:revision>
  <dcterms:created xsi:type="dcterms:W3CDTF">2022-06-28T12:20:36Z</dcterms:created>
  <dcterms:modified xsi:type="dcterms:W3CDTF">2024-07-17T16:19:12Z</dcterms:modified>
</cp:coreProperties>
</file>